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8.png" ContentType="image/png"/>
  <Override PartName="/ppt/media/image17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11.png" ContentType="image/png"/>
  <Override PartName="/ppt/media/image2.png" ContentType="image/png"/>
  <Override PartName="/ppt/media/image5.png" ContentType="image/png"/>
  <Override PartName="/ppt/media/image14.png" ContentType="image/png"/>
  <Override PartName="/ppt/media/image6.png" ContentType="image/png"/>
  <Override PartName="/ppt/media/image15.png" ContentType="image/png"/>
  <Override PartName="/ppt/media/image10.png" ContentType="image/png"/>
  <Override PartName="/ppt/media/image1.png" ContentType="image/png"/>
  <Override PartName="/ppt/media/image7.png" ContentType="image/png"/>
  <Override PartName="/ppt/media/image1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microsoft.com/office/2011/relationships/webextensiontaskpanes" Target="ppt/webextensions/taskpanes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2DDD0507-80A0-4D2B-A663-7C4BB4B6BBCD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3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</a:t>
            </a: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6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7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23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1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2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ED3D5F14-08E7-4B99-BC8B-7C09F991621F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83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84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87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4895640" cy="685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0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1DA1FD3E-6B34-4E7F-BCAB-524E383BF314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1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92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94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body"/>
          </p:nvPr>
        </p:nvSpPr>
        <p:spPr>
          <a:xfrm>
            <a:off x="1360080" y="2479680"/>
            <a:ext cx="735480" cy="735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6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7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2E225269-5D50-45DE-A891-3B6EE3F3EAEB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8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99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02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3287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4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5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55B7833C-A76A-473A-B2E9-197736F27138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6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07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10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1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ounded Rectangle 20"/>
          <p:cNvSpPr/>
          <p:nvPr/>
        </p:nvSpPr>
        <p:spPr>
          <a:xfrm>
            <a:off x="1100520" y="3090600"/>
            <a:ext cx="2690640" cy="2899440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>
            <a:noFill/>
          </a:ln>
          <a:effectLst>
            <a:outerShdw algn="t" blurRad="50760" dir="5400000" dist="12600" rotWithShape="0">
              <a:srgbClr val="000000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3" name="Rounded Rectangle 21"/>
          <p:cNvSpPr/>
          <p:nvPr/>
        </p:nvSpPr>
        <p:spPr>
          <a:xfrm>
            <a:off x="4615920" y="2947320"/>
            <a:ext cx="2959920" cy="3189240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>
            <a:noFill/>
          </a:ln>
          <a:effectLst>
            <a:outerShdw algn="t" blurRad="50760" dir="5400000" dist="12600" rotWithShape="0">
              <a:srgbClr val="000000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en-US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Rounded Rectangle 22"/>
          <p:cNvSpPr/>
          <p:nvPr/>
        </p:nvSpPr>
        <p:spPr>
          <a:xfrm>
            <a:off x="8400240" y="3090600"/>
            <a:ext cx="2690640" cy="2899440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>
            <a:noFill/>
          </a:ln>
          <a:effectLst>
            <a:outerShdw algn="t" blurRad="50760" dir="5400000" dist="12600" rotWithShape="0">
              <a:srgbClr val="000000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body"/>
          </p:nvPr>
        </p:nvSpPr>
        <p:spPr>
          <a:xfrm>
            <a:off x="8923320" y="2140920"/>
            <a:ext cx="1645200" cy="128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190840" y="1948320"/>
            <a:ext cx="1809720" cy="141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1623240" y="2140920"/>
            <a:ext cx="1645200" cy="128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8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9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42317C39-C9B0-48C8-8719-65BD186EE8EA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20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21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24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body"/>
          </p:nvPr>
        </p:nvSpPr>
        <p:spPr>
          <a:xfrm>
            <a:off x="4374000" y="2322720"/>
            <a:ext cx="1666800" cy="16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150960" y="2322720"/>
            <a:ext cx="1666800" cy="16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374000" y="4094280"/>
            <a:ext cx="1666800" cy="16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150960" y="4094280"/>
            <a:ext cx="1666800" cy="16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9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0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6A185801-2A94-4E4F-8115-27F788D577C3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1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32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35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7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C277CE8A-E21A-49E4-959A-6F7FC541E393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8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39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0" name="PlaceHolder 1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42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43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body"/>
          </p:nvPr>
        </p:nvSpPr>
        <p:spPr>
          <a:xfrm>
            <a:off x="5803560" y="4381920"/>
            <a:ext cx="3333960" cy="1665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9283680" y="4381920"/>
            <a:ext cx="2320920" cy="1665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803560" y="810360"/>
            <a:ext cx="5801040" cy="347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2D4FE3CB-768C-414B-9FF4-2BFB46AF3BA9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14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17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body"/>
          </p:nvPr>
        </p:nvSpPr>
        <p:spPr>
          <a:xfrm>
            <a:off x="6327720" y="776160"/>
            <a:ext cx="5276520" cy="252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87520" y="3549600"/>
            <a:ext cx="5276520" cy="252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6E7F309B-E251-44D5-8CA0-D426BAABFFD5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2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23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26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body"/>
          </p:nvPr>
        </p:nvSpPr>
        <p:spPr>
          <a:xfrm>
            <a:off x="6095880" y="734040"/>
            <a:ext cx="5508360" cy="5142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98170941-5291-4280-81F5-D0F0DE5FDA51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0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31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34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body"/>
          </p:nvPr>
        </p:nvSpPr>
        <p:spPr>
          <a:xfrm>
            <a:off x="6248160" y="2571480"/>
            <a:ext cx="2492640" cy="337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450960" y="2012760"/>
            <a:ext cx="2492640" cy="337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9045720" y="2012760"/>
            <a:ext cx="2492640" cy="337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722BFCC1-0BC2-412C-9A47-648A0C0FBAC1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0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41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44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653400" y="2571480"/>
            <a:ext cx="2492640" cy="337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1933560" y="2221920"/>
            <a:ext cx="1206720" cy="12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306680" y="2221920"/>
            <a:ext cx="1206720" cy="12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680160" y="2221920"/>
            <a:ext cx="1206720" cy="12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9053280" y="2221920"/>
            <a:ext cx="1206720" cy="12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0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1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CB501D10-8E9D-4444-A4F8-814887F95F46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2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53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56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475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Rectangle 4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9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4138481D-B0FE-4952-A89E-0186477542AA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0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61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64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6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AA3236BF-B5A5-4F01-8FD4-E721CCAB04BA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7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68" name="Rectangle 9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9" name="PlaceHolder 1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70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body"/>
          </p:nvPr>
        </p:nvSpPr>
        <p:spPr>
          <a:xfrm>
            <a:off x="7350840" y="1089360"/>
            <a:ext cx="3970800" cy="4678920"/>
          </a:xfrm>
          <a:prstGeom prst="rect">
            <a:avLst/>
          </a:prstGeom>
          <a:solidFill>
            <a:schemeClr val="lt1"/>
          </a:solidFill>
          <a:ln w="0">
            <a:noFill/>
          </a:ln>
          <a:effectLst>
            <a:outerShdw dist="12600" dir="5400000" blurRad="50760" rotWithShape="0">
              <a:srgbClr val="000000">
                <a:alpha val="20000"/>
              </a:srgbClr>
            </a:outerShdw>
          </a:effectLst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2" name="Slide Number Placeholder 5"/>
          <p:cNvSpPr/>
          <p:nvPr/>
        </p:nvSpPr>
        <p:spPr>
          <a:xfrm>
            <a:off x="5865120" y="6194520"/>
            <a:ext cx="4532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fld id="{6AD10000-891D-443A-9F19-37B3150751E1}" type="slidenum">
              <a:rPr b="1" lang="en-US" sz="1400" spc="-1" strike="noStrike">
                <a:solidFill>
                  <a:schemeClr val="dk1"/>
                </a:solidFill>
                <a:latin typeface="Montserrat SemiBold"/>
                <a:ea typeface="Open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73" name="Straight Connector 8"/>
          <p:cNvCxnSpPr/>
          <p:nvPr/>
        </p:nvCxnSpPr>
        <p:spPr>
          <a:xfrm>
            <a:off x="638316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943200" y="4329360"/>
            <a:ext cx="2696760" cy="412164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Company Name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10006560" y="4329360"/>
            <a:ext cx="1266480" cy="412164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10 / 11 / 2020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76" name="Straight Connector 13"/>
          <p:cNvCxnSpPr/>
          <p:nvPr/>
        </p:nvCxnSpPr>
        <p:spPr>
          <a:xfrm>
            <a:off x="5800680" y="6277680"/>
            <a:ext cx="360" cy="198720"/>
          </a:xfrm>
          <a:prstGeom prst="straightConnector1">
            <a:avLst/>
          </a:prstGeom>
          <a:ln cap="rnd" w="25400">
            <a:solidFill>
              <a:srgbClr val="0045b6"/>
            </a:solidFill>
            <a:round/>
          </a:ln>
        </p:spPr>
      </p:cxnSp>
      <p:sp>
        <p:nvSpPr>
          <p:cNvPr id="77" name="Rectangle 10"/>
          <p:cNvSpPr/>
          <p:nvPr/>
        </p:nvSpPr>
        <p:spPr>
          <a:xfrm>
            <a:off x="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8" name="Rectangle 14"/>
          <p:cNvSpPr/>
          <p:nvPr/>
        </p:nvSpPr>
        <p:spPr>
          <a:xfrm>
            <a:off x="11384640" y="6353640"/>
            <a:ext cx="807120" cy="6192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7280" bIns="172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edit the title text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format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6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hyperlink" Target="mailto:ryan@aimloperations.com" TargetMode="External"/><Relationship Id="rId3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146" name="Freeform 17"/>
          <p:cNvSpPr/>
          <p:nvPr/>
        </p:nvSpPr>
        <p:spPr>
          <a:xfrm rot="5400000">
            <a:off x="0" y="0"/>
            <a:ext cx="1222920" cy="1222920"/>
          </a:xfrm>
          <a:custGeom>
            <a:avLst/>
            <a:gdLst>
              <a:gd name="textAreaLeft" fmla="*/ 0 w 1222920"/>
              <a:gd name="textAreaRight" fmla="*/ 1223280 w 1222920"/>
              <a:gd name="textAreaTop" fmla="*/ 0 h 1222920"/>
              <a:gd name="textAreaBottom" fmla="*/ 1223280 h 1222920"/>
            </a:gdLst>
            <a:ahLst/>
            <a:rect l="textAreaLeft" t="textAreaTop" r="textAreaRight" b="textAreaBottom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7" name="TextBox 11"/>
          <p:cNvSpPr/>
          <p:nvPr/>
        </p:nvSpPr>
        <p:spPr>
          <a:xfrm>
            <a:off x="1128960" y="2505600"/>
            <a:ext cx="36817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EG" sz="5400" spc="-1" strike="noStrike">
                <a:solidFill>
                  <a:schemeClr val="accent1"/>
                </a:solidFill>
                <a:latin typeface="Montserrat"/>
              </a:rPr>
              <a:t>SITE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EG" sz="5400" spc="-1" strike="noStrike">
                <a:solidFill>
                  <a:schemeClr val="dk1"/>
                </a:solidFill>
                <a:latin typeface="Montserrat Medium"/>
              </a:rPr>
              <a:t>PROPOSAL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Rectangle 14"/>
          <p:cNvSpPr/>
          <p:nvPr/>
        </p:nvSpPr>
        <p:spPr>
          <a:xfrm flipV="1">
            <a:off x="997560" y="4404960"/>
            <a:ext cx="2597760" cy="48240"/>
          </a:xfrm>
          <a:prstGeom prst="rect">
            <a:avLst/>
          </a:pr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3600" bIns="36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9" name="TextBox 39"/>
          <p:cNvSpPr/>
          <p:nvPr/>
        </p:nvSpPr>
        <p:spPr>
          <a:xfrm>
            <a:off x="1013760" y="4835880"/>
            <a:ext cx="457992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50000"/>
              </a:lnSpc>
            </a:pPr>
            <a:r>
              <a:rPr b="1" lang="en-US" sz="1200" spc="-1" strike="noStrike">
                <a:solidFill>
                  <a:schemeClr val="dk2"/>
                </a:solidFill>
                <a:latin typeface="Montserrat"/>
                <a:ea typeface="Open Sans"/>
              </a:rPr>
              <a:t>Custom marketing platform for Monica Dhilion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Freeform 66"/>
          <p:cNvSpPr/>
          <p:nvPr/>
        </p:nvSpPr>
        <p:spPr>
          <a:xfrm flipH="1" rot="16200000">
            <a:off x="10968480" y="0"/>
            <a:ext cx="1222920" cy="1222920"/>
          </a:xfrm>
          <a:custGeom>
            <a:avLst/>
            <a:gdLst>
              <a:gd name="textAreaLeft" fmla="*/ -360 w 1222920"/>
              <a:gd name="textAreaRight" fmla="*/ 1222920 w 1222920"/>
              <a:gd name="textAreaTop" fmla="*/ 0 h 1222920"/>
              <a:gd name="textAreaBottom" fmla="*/ 1223280 h 1222920"/>
            </a:gdLst>
            <a:ahLst/>
            <a:rect l="textAreaLeft" t="textAreaTop" r="textAreaRight" b="textAreaBottom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1" name="Picture Placeholder 4"/>
          <p:cNvSpPr/>
          <p:nvPr/>
        </p:nvSpPr>
        <p:spPr>
          <a:xfrm>
            <a:off x="7350840" y="1089360"/>
            <a:ext cx="3970800" cy="4678920"/>
          </a:xfrm>
          <a:custGeom>
            <a:avLst/>
            <a:gdLst>
              <a:gd name="textAreaLeft" fmla="*/ 0 w 3970800"/>
              <a:gd name="textAreaRight" fmla="*/ 3971160 w 3970800"/>
              <a:gd name="textAreaTop" fmla="*/ 0 h 4678920"/>
              <a:gd name="textAreaBottom" fmla="*/ 4679280 h 4678920"/>
            </a:gdLst>
            <a:ahLst/>
            <a:rect l="textAreaLeft" t="textAreaTop" r="textAreaRight" b="textAreaBottom"/>
            <a:pathLst>
              <a:path w="3733670" h="4679438">
                <a:moveTo>
                  <a:pt x="52271" y="0"/>
                </a:moveTo>
                <a:lnTo>
                  <a:pt x="3681399" y="0"/>
                </a:lnTo>
                <a:cubicBezTo>
                  <a:pt x="3710267" y="0"/>
                  <a:pt x="3733670" y="23403"/>
                  <a:pt x="3733670" y="52271"/>
                </a:cubicBezTo>
                <a:lnTo>
                  <a:pt x="3733670" y="4627167"/>
                </a:lnTo>
                <a:cubicBezTo>
                  <a:pt x="3733670" y="4656035"/>
                  <a:pt x="3710267" y="4679438"/>
                  <a:pt x="3681399" y="4679438"/>
                </a:cubicBezTo>
                <a:lnTo>
                  <a:pt x="52271" y="4679438"/>
                </a:lnTo>
                <a:cubicBezTo>
                  <a:pt x="23403" y="4679438"/>
                  <a:pt x="0" y="4656035"/>
                  <a:pt x="0" y="4627167"/>
                </a:cubicBezTo>
                <a:lnTo>
                  <a:pt x="0" y="52271"/>
                </a:lnTo>
                <a:cubicBezTo>
                  <a:pt x="0" y="23403"/>
                  <a:pt x="23403" y="0"/>
                  <a:pt x="52271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  <a:effectLst>
            <a:outerShdw algn="t" blurRad="50760" dir="5400000" dist="12600" rotWithShape="0">
              <a:srgbClr val="000000">
                <a:alpha val="2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Picture 67" descr="aiml-operations-logo.png"/>
          <p:cNvPicPr/>
          <p:nvPr/>
        </p:nvPicPr>
        <p:blipFill>
          <a:blip r:embed="rId2"/>
          <a:stretch/>
        </p:blipFill>
        <p:spPr>
          <a:xfrm>
            <a:off x="9286920" y="6419160"/>
            <a:ext cx="2538720" cy="29232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3"/>
          <a:stretch/>
        </p:blipFill>
        <p:spPr>
          <a:xfrm>
            <a:off x="1143000" y="1089360"/>
            <a:ext cx="6668640" cy="77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6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6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64" name="TextBox 5"/>
          <p:cNvSpPr/>
          <p:nvPr/>
        </p:nvSpPr>
        <p:spPr>
          <a:xfrm>
            <a:off x="3444840" y="73080"/>
            <a:ext cx="11563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SYSTEM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TextBox 6"/>
          <p:cNvSpPr/>
          <p:nvPr/>
        </p:nvSpPr>
        <p:spPr>
          <a:xfrm>
            <a:off x="4104000" y="274320"/>
            <a:ext cx="16671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404 not found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7" name="Picture 8" descr="public-404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68" name="TextBox 9"/>
          <p:cNvSpPr/>
          <p:nvPr/>
        </p:nvSpPr>
        <p:spPr>
          <a:xfrm>
            <a:off x="1802160" y="6565320"/>
            <a:ext cx="261324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public-404.html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7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7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74" name="TextBox 5"/>
          <p:cNvSpPr/>
          <p:nvPr/>
        </p:nvSpPr>
        <p:spPr>
          <a:xfrm>
            <a:off x="3444840" y="73080"/>
            <a:ext cx="11563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SYSTEM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TextBox 6"/>
          <p:cNvSpPr/>
          <p:nvPr/>
        </p:nvSpPr>
        <p:spPr>
          <a:xfrm>
            <a:off x="3828960" y="274320"/>
            <a:ext cx="22172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Under construction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7" name="Picture 8" descr="public-under-construction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78" name="TextBox 9"/>
          <p:cNvSpPr/>
          <p:nvPr/>
        </p:nvSpPr>
        <p:spPr>
          <a:xfrm>
            <a:off x="1405800" y="6565320"/>
            <a:ext cx="34059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public-under-construction.html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8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8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TextBox 6"/>
          <p:cNvSpPr/>
          <p:nvPr/>
        </p:nvSpPr>
        <p:spPr>
          <a:xfrm>
            <a:off x="4242600" y="274320"/>
            <a:ext cx="13896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Portal login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7" name="Picture 8" descr="portal-login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88" name="TextBox 9"/>
          <p:cNvSpPr/>
          <p:nvPr/>
        </p:nvSpPr>
        <p:spPr>
          <a:xfrm>
            <a:off x="1774440" y="6565320"/>
            <a:ext cx="266832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portal-login.html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9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9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TextBox 6"/>
          <p:cNvSpPr/>
          <p:nvPr/>
        </p:nvSpPr>
        <p:spPr>
          <a:xfrm>
            <a:off x="4273920" y="274320"/>
            <a:ext cx="13269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Dashboard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7" name="Picture 8" descr="portal-dashboard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98" name="TextBox 9"/>
          <p:cNvSpPr/>
          <p:nvPr/>
        </p:nvSpPr>
        <p:spPr>
          <a:xfrm>
            <a:off x="1627560" y="6565320"/>
            <a:ext cx="296244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portal-dashboard.html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0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0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0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TextBox 6"/>
          <p:cNvSpPr/>
          <p:nvPr/>
        </p:nvSpPr>
        <p:spPr>
          <a:xfrm>
            <a:off x="4277880" y="274320"/>
            <a:ext cx="13194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Lead inbox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" name="Picture 8" descr="portal-leads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08" name="TextBox 9"/>
          <p:cNvSpPr/>
          <p:nvPr/>
        </p:nvSpPr>
        <p:spPr>
          <a:xfrm>
            <a:off x="1766160" y="6565320"/>
            <a:ext cx="26848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portal-leads.html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1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1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1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TextBox 6"/>
          <p:cNvSpPr/>
          <p:nvPr/>
        </p:nvSpPr>
        <p:spPr>
          <a:xfrm>
            <a:off x="4269960" y="274320"/>
            <a:ext cx="13348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Lead detail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7" name="Picture 8" descr="portal-lead-detail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18" name="TextBox 9"/>
          <p:cNvSpPr/>
          <p:nvPr/>
        </p:nvSpPr>
        <p:spPr>
          <a:xfrm>
            <a:off x="1627560" y="6565320"/>
            <a:ext cx="296244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portal-lead-detail.html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2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2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2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TextBox 6"/>
          <p:cNvSpPr/>
          <p:nvPr/>
        </p:nvSpPr>
        <p:spPr>
          <a:xfrm>
            <a:off x="4096440" y="274320"/>
            <a:ext cx="16822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UTM analytics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7" name="Picture 8" descr="portal-analytics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28" name="TextBox 9"/>
          <p:cNvSpPr/>
          <p:nvPr/>
        </p:nvSpPr>
        <p:spPr>
          <a:xfrm>
            <a:off x="1676160" y="6565320"/>
            <a:ext cx="28648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portal-analytics.html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3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3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3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2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TextBox 6"/>
          <p:cNvSpPr/>
          <p:nvPr/>
        </p:nvSpPr>
        <p:spPr>
          <a:xfrm>
            <a:off x="4266360" y="274320"/>
            <a:ext cx="1342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Mailing list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7" name="Picture 8" descr="portal-contacts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38" name="TextBox 9"/>
          <p:cNvSpPr/>
          <p:nvPr/>
        </p:nvSpPr>
        <p:spPr>
          <a:xfrm>
            <a:off x="1684800" y="6565320"/>
            <a:ext cx="28479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portal-contacts.html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4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4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4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2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TextBox 6"/>
          <p:cNvSpPr/>
          <p:nvPr/>
        </p:nvSpPr>
        <p:spPr>
          <a:xfrm>
            <a:off x="4013280" y="274320"/>
            <a:ext cx="18482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Import contacts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7" name="Picture 8" descr="portal-contacts-import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48" name="TextBox 9"/>
          <p:cNvSpPr/>
          <p:nvPr/>
        </p:nvSpPr>
        <p:spPr>
          <a:xfrm>
            <a:off x="1490400" y="6565320"/>
            <a:ext cx="32367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portal-contacts-import.html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5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5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54" name="TextBox 5"/>
          <p:cNvSpPr/>
          <p:nvPr/>
        </p:nvSpPr>
        <p:spPr>
          <a:xfrm>
            <a:off x="3344400" y="73080"/>
            <a:ext cx="135756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2–3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TextBox 6"/>
          <p:cNvSpPr/>
          <p:nvPr/>
        </p:nvSpPr>
        <p:spPr>
          <a:xfrm>
            <a:off x="3772440" y="274320"/>
            <a:ext cx="2329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Campaign composer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7" name="Picture 8" descr="portal-campaign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58" name="TextBox 9"/>
          <p:cNvSpPr/>
          <p:nvPr/>
        </p:nvSpPr>
        <p:spPr>
          <a:xfrm>
            <a:off x="1652040" y="6565320"/>
            <a:ext cx="29134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portal-campaign.html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156" name="TextBox 4"/>
          <p:cNvSpPr/>
          <p:nvPr/>
        </p:nvSpPr>
        <p:spPr>
          <a:xfrm>
            <a:off x="4110120" y="3263400"/>
            <a:ext cx="39715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Freeform 5"/>
          <p:cNvSpPr/>
          <p:nvPr/>
        </p:nvSpPr>
        <p:spPr>
          <a:xfrm rot="5400000">
            <a:off x="0" y="0"/>
            <a:ext cx="1222920" cy="1222920"/>
          </a:xfrm>
          <a:custGeom>
            <a:avLst/>
            <a:gdLst>
              <a:gd name="textAreaLeft" fmla="*/ 0 w 1222920"/>
              <a:gd name="textAreaRight" fmla="*/ 1223280 w 1222920"/>
              <a:gd name="textAreaTop" fmla="*/ 0 h 1222920"/>
              <a:gd name="textAreaBottom" fmla="*/ 1223280 h 1222920"/>
            </a:gdLst>
            <a:ahLst/>
            <a:rect l="textAreaLeft" t="textAreaTop" r="textAreaRight" b="textAreaBottom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8" name="Freeform 6"/>
          <p:cNvSpPr/>
          <p:nvPr/>
        </p:nvSpPr>
        <p:spPr>
          <a:xfrm flipH="1" rot="16200000">
            <a:off x="10968480" y="0"/>
            <a:ext cx="1222920" cy="1222920"/>
          </a:xfrm>
          <a:custGeom>
            <a:avLst/>
            <a:gdLst>
              <a:gd name="textAreaLeft" fmla="*/ -360 w 1222920"/>
              <a:gd name="textAreaRight" fmla="*/ 1222920 w 1222920"/>
              <a:gd name="textAreaTop" fmla="*/ 0 h 1222920"/>
              <a:gd name="textAreaBottom" fmla="*/ 1223280 h 1222920"/>
            </a:gdLst>
            <a:ahLst/>
            <a:rect l="textAreaLeft" t="textAreaTop" r="textAreaRight" b="textAreaBottom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solidFill>
            <a:srgbClr val="004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9" name="TextBox 9"/>
          <p:cNvSpPr/>
          <p:nvPr/>
        </p:nvSpPr>
        <p:spPr>
          <a:xfrm>
            <a:off x="3304080" y="2576160"/>
            <a:ext cx="5583600" cy="4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en-US" sz="3200" spc="-1" strike="noStrike">
                <a:solidFill>
                  <a:schemeClr val="accent1"/>
                </a:solidFill>
                <a:latin typeface="Montserrat"/>
              </a:rPr>
              <a:t>WELCOME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TextBox 10"/>
          <p:cNvSpPr/>
          <p:nvPr/>
        </p:nvSpPr>
        <p:spPr>
          <a:xfrm>
            <a:off x="2072520" y="4165920"/>
            <a:ext cx="8046360" cy="109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50000"/>
              </a:lnSpc>
            </a:pPr>
            <a:r>
              <a:rPr b="0" lang="en-US" sz="1200" spc="-1" strike="noStrike">
                <a:solidFill>
                  <a:schemeClr val="dk2">
                    <a:lumMod val="90000"/>
                    <a:lumOff val="10000"/>
                    <a:alpha val="90000"/>
                  </a:schemeClr>
                </a:solidFill>
                <a:latin typeface="Montserrat Medium"/>
                <a:ea typeface="Open Sans SemiBold"/>
              </a:rPr>
              <a:t>This proposal covers the one-time build-out of Monica Site and the ongoing monthly care plan. You get a branded public site, a private portal for leads and UTM analytics, email + SMS + postcard campaigns with consent/opt-out, and Facebook / Instagram / LinkedIn scheduling — deployed on our existing fleet with near-zero extra infra.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1" name="Picture 11" descr="aiml-operations-logo.png"/>
          <p:cNvPicPr/>
          <p:nvPr/>
        </p:nvPicPr>
        <p:blipFill>
          <a:blip r:embed="rId1"/>
          <a:stretch/>
        </p:blipFill>
        <p:spPr>
          <a:xfrm>
            <a:off x="9286920" y="6419160"/>
            <a:ext cx="2538720" cy="292320"/>
          </a:xfrm>
          <a:prstGeom prst="rect">
            <a:avLst/>
          </a:prstGeom>
          <a:ln w="0">
            <a:noFill/>
          </a:ln>
        </p:spPr>
      </p:pic>
      <p:pic>
        <p:nvPicPr>
          <p:cNvPr id="162" name="" descr=""/>
          <p:cNvPicPr/>
          <p:nvPr/>
        </p:nvPicPr>
        <p:blipFill>
          <a:blip r:embed="rId2"/>
          <a:stretch/>
        </p:blipFill>
        <p:spPr>
          <a:xfrm>
            <a:off x="3161160" y="1286640"/>
            <a:ext cx="6668640" cy="77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6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6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6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2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TextBox 6"/>
          <p:cNvSpPr/>
          <p:nvPr/>
        </p:nvSpPr>
        <p:spPr>
          <a:xfrm>
            <a:off x="3872520" y="274320"/>
            <a:ext cx="21301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Email engagement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7" name="Picture 8" descr="portal-campaign-report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68" name="TextBox 9"/>
          <p:cNvSpPr/>
          <p:nvPr/>
        </p:nvSpPr>
        <p:spPr>
          <a:xfrm>
            <a:off x="1470600" y="6565320"/>
            <a:ext cx="327636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portal-campaign-report.html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7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7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7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3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TextBox 6"/>
          <p:cNvSpPr/>
          <p:nvPr/>
        </p:nvSpPr>
        <p:spPr>
          <a:xfrm>
            <a:off x="3913560" y="274320"/>
            <a:ext cx="20480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Postcard designer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7" name="Picture 8" descr="portal-postcard-designer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78" name="TextBox 9"/>
          <p:cNvSpPr/>
          <p:nvPr/>
        </p:nvSpPr>
        <p:spPr>
          <a:xfrm>
            <a:off x="1444680" y="6565320"/>
            <a:ext cx="332820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portal-postcard-designer.html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8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8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8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4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TextBox 6"/>
          <p:cNvSpPr/>
          <p:nvPr/>
        </p:nvSpPr>
        <p:spPr>
          <a:xfrm>
            <a:off x="3871440" y="274320"/>
            <a:ext cx="2131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Social live preview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7" name="Picture 8" descr="portal-social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88" name="TextBox 9"/>
          <p:cNvSpPr/>
          <p:nvPr/>
        </p:nvSpPr>
        <p:spPr>
          <a:xfrm>
            <a:off x="1756440" y="6565320"/>
            <a:ext cx="27046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portal-social.html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39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94" name="TextBox 5"/>
          <p:cNvSpPr/>
          <p:nvPr/>
        </p:nvSpPr>
        <p:spPr>
          <a:xfrm>
            <a:off x="3415320" y="73080"/>
            <a:ext cx="121572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PORTAL · PHASE 4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TextBox 6"/>
          <p:cNvSpPr/>
          <p:nvPr/>
        </p:nvSpPr>
        <p:spPr>
          <a:xfrm>
            <a:off x="4043880" y="274320"/>
            <a:ext cx="17874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Social accounts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7" name="Picture 8" descr="portal-social-accounts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398" name="TextBox 9"/>
          <p:cNvSpPr/>
          <p:nvPr/>
        </p:nvSpPr>
        <p:spPr>
          <a:xfrm>
            <a:off x="1508040" y="6565320"/>
            <a:ext cx="32014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portal-social-accounts.html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402" name="Rectangle 10"/>
          <p:cNvSpPr/>
          <p:nvPr/>
        </p:nvSpPr>
        <p:spPr>
          <a:xfrm>
            <a:off x="5504760" y="1835280"/>
            <a:ext cx="1181880" cy="42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2520" bIns="-252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accent1"/>
              </a:solidFill>
              <a:latin typeface="Montserrat"/>
            </a:endParaRPr>
          </a:p>
        </p:txBody>
      </p:sp>
      <p:sp>
        <p:nvSpPr>
          <p:cNvPr id="403" name="TextBox 11"/>
          <p:cNvSpPr/>
          <p:nvPr/>
        </p:nvSpPr>
        <p:spPr>
          <a:xfrm>
            <a:off x="4182840" y="649800"/>
            <a:ext cx="3825720" cy="4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en-US" sz="3200" spc="-1" strike="noStrike">
                <a:solidFill>
                  <a:schemeClr val="accent1"/>
                </a:solidFill>
                <a:latin typeface="Montserrat"/>
              </a:rPr>
              <a:t>Cost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04" name="Table 24"/>
          <p:cNvGraphicFramePr/>
          <p:nvPr/>
        </p:nvGraphicFramePr>
        <p:xfrm>
          <a:off x="587520" y="2565720"/>
          <a:ext cx="5508360" cy="3822840"/>
        </p:xfrm>
        <a:graphic>
          <a:graphicData uri="http://schemas.openxmlformats.org/drawingml/2006/table">
            <a:tbl>
              <a:tblPr/>
              <a:tblGrid>
                <a:gridCol w="2754000"/>
                <a:gridCol w="2754000"/>
                <a:gridCol w="2754000"/>
              </a:tblGrid>
              <a:tr h="383760">
                <a:tc>
                  <a:txBody>
                    <a:bodyPr lIns="108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en-US" sz="1400" spc="-1" strike="noStrike">
                          <a:solidFill>
                            <a:srgbClr val="ffffff"/>
                          </a:solidFill>
                          <a:latin typeface="Montserrat SemiBold"/>
                          <a:ea typeface="Open Sans"/>
                        </a:rPr>
                        <a:t>Build-out line items</a:t>
                      </a:r>
                      <a:endParaRPr b="0" lang="en-US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45b6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en-EG" sz="1400" spc="-1" strike="noStrike">
                          <a:solidFill>
                            <a:srgbClr val="ffffff"/>
                          </a:solidFill>
                          <a:latin typeface="Montserrat SemiBold"/>
                          <a:ea typeface="Open Sans"/>
                        </a:rPr>
                        <a:t>Build Out Cost</a:t>
                      </a:r>
                      <a:endParaRPr b="0" lang="en-US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45b6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Monthly Cost</a:t>
                      </a:r>
                      <a:endParaRPr b="1" lang="en-US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45b6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Website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$1,000.00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Hosting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$200.00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Domain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$40.00*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$3.33^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Logo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$150.00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Email + SMS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$50.00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$5.00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Physical Mail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$500.00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See Table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7e8f2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Consolidated Social Media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$500.00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$20.00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cfe5"/>
                    </a:solidFill>
                  </a:tcPr>
                </a:tc>
              </a:tr>
              <a:tr h="383760">
                <a:tc>
                  <a:txBody>
                    <a:bodyPr lIns="108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400" spc="-1" strike="noStrike">
                          <a:solidFill>
                            <a:srgbClr val="ffffff"/>
                          </a:solidFill>
                          <a:latin typeface="Montserrat SemiBold"/>
                          <a:ea typeface="Open Sans SemiBold"/>
                        </a:rPr>
                        <a:t>Total build-out</a:t>
                      </a:r>
                      <a:endParaRPr b="0" lang="en-US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08000" marR="91440">
                    <a:lnL w="12240">
                      <a:solidFill>
                        <a:srgbClr val="d0e2f9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d0e2f9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EG" sz="1400" spc="-1" strike="noStrike">
                          <a:solidFill>
                            <a:srgbClr val="ffffff"/>
                          </a:solidFill>
                          <a:latin typeface="Montserrat SemiBold"/>
                          <a:ea typeface="Open Sans SemiBold"/>
                        </a:rPr>
                        <a:t>$2,240</a:t>
                      </a:r>
                      <a:endParaRPr b="0" lang="en-US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d0e2f9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 lIns="144000" anchor="ctr">
                      <a:noAutofit/>
                    </a:bodyPr>
                    <a:p>
                      <a:r>
                        <a:rPr b="0" lang="en-US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$228.33</a:t>
                      </a:r>
                      <a:endParaRPr b="0" lang="en-US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4400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d0e2f9"/>
                      </a:solidFill>
                      <a:prstDash val="soli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5" name="Picture 37" descr="aiml-operations-logo.png"/>
          <p:cNvPicPr/>
          <p:nvPr/>
        </p:nvPicPr>
        <p:blipFill>
          <a:blip r:embed="rId1"/>
          <a:stretch/>
        </p:blipFill>
        <p:spPr>
          <a:xfrm>
            <a:off x="9286920" y="6419160"/>
            <a:ext cx="2538720" cy="292320"/>
          </a:xfrm>
          <a:prstGeom prst="rect">
            <a:avLst/>
          </a:prstGeom>
          <a:ln w="0">
            <a:noFill/>
          </a:ln>
        </p:spPr>
      </p:pic>
      <p:sp>
        <p:nvSpPr>
          <p:cNvPr id="406" name=""/>
          <p:cNvSpPr txBox="1"/>
          <p:nvPr/>
        </p:nvSpPr>
        <p:spPr>
          <a:xfrm>
            <a:off x="8915400" y="2598120"/>
            <a:ext cx="3477240" cy="489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*Assumed Domain Cost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^ Renewal amount divided by 12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409" name="Rectangle 2"/>
          <p:cNvSpPr/>
          <p:nvPr/>
        </p:nvSpPr>
        <p:spPr>
          <a:xfrm>
            <a:off x="5504760" y="1835280"/>
            <a:ext cx="1181880" cy="42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2520" bIns="-2520" anchor="ctr">
            <a:noAutofit/>
          </a:bodyPr>
          <a:p>
            <a:endParaRPr b="0" lang="en-EG" sz="1800" spc="-1" strike="noStrike">
              <a:solidFill>
                <a:schemeClr val="accent1"/>
              </a:solidFill>
              <a:latin typeface="Montserrat"/>
            </a:endParaRPr>
          </a:p>
        </p:txBody>
      </p:sp>
      <p:sp>
        <p:nvSpPr>
          <p:cNvPr id="410" name="TextBox 2"/>
          <p:cNvSpPr/>
          <p:nvPr/>
        </p:nvSpPr>
        <p:spPr>
          <a:xfrm>
            <a:off x="4182840" y="649800"/>
            <a:ext cx="3825720" cy="97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en-US" sz="3200" spc="-1" strike="noStrike">
                <a:solidFill>
                  <a:schemeClr val="accent1"/>
                </a:solidFill>
                <a:latin typeface="Montserrat"/>
              </a:rPr>
              <a:t>Physical </a:t>
            </a:r>
            <a:r>
              <a:rPr b="1" lang="en-US" sz="3200" spc="-1" strike="noStrike">
                <a:solidFill>
                  <a:schemeClr val="accent1"/>
                </a:solidFill>
                <a:latin typeface="Montserrat"/>
              </a:rPr>
              <a:t>Mailer Cost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1" name="Picture 2" descr="aiml-operations-logo.png"/>
          <p:cNvPicPr/>
          <p:nvPr/>
        </p:nvPicPr>
        <p:blipFill>
          <a:blip r:embed="rId1"/>
          <a:stretch/>
        </p:blipFill>
        <p:spPr>
          <a:xfrm>
            <a:off x="9286920" y="6419160"/>
            <a:ext cx="2538720" cy="29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2480" cy="6858000"/>
          </a:xfrm>
          <a:prstGeom prst="rect">
            <a:avLst/>
          </a:prstGeom>
          <a:ln w="0">
            <a:noFill/>
          </a:ln>
        </p:spPr>
      </p:pic>
      <p:sp>
        <p:nvSpPr>
          <p:cNvPr id="413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rgbClr val="ffffff"/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415" name="TextBox 3"/>
          <p:cNvSpPr/>
          <p:nvPr/>
        </p:nvSpPr>
        <p:spPr>
          <a:xfrm>
            <a:off x="563400" y="1205640"/>
            <a:ext cx="3448800" cy="5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50000"/>
              </a:lnSpc>
            </a:pPr>
            <a:r>
              <a:rPr b="0" lang="en-US" sz="1200" spc="-1" strike="noStrike">
                <a:solidFill>
                  <a:srgbClr val="ffffff"/>
                </a:solidFill>
                <a:latin typeface="Montserrat Medium"/>
                <a:ea typeface="Open Sans"/>
                <a:hlinkClick r:id="rId2"/>
              </a:rPr>
              <a:t>ryan@aimloperations.com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50000"/>
              </a:lnSpc>
            </a:pPr>
            <a:r>
              <a:rPr b="0" lang="en-US" sz="1200" spc="-1" strike="noStrike">
                <a:solidFill>
                  <a:srgbClr val="ffffff"/>
                </a:solidFill>
                <a:latin typeface="Montserrat Medium"/>
                <a:ea typeface="Open Sans"/>
              </a:rPr>
              <a:t>(330) 402-2675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6" name="Rectangle 4"/>
          <p:cNvSpPr/>
          <p:nvPr/>
        </p:nvSpPr>
        <p:spPr>
          <a:xfrm>
            <a:off x="563400" y="1877760"/>
            <a:ext cx="1181880" cy="42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2520" bIns="-2520" anchor="ctr">
            <a:noAutofit/>
          </a:bodyPr>
          <a:p>
            <a:pPr defTabSz="914400">
              <a:lnSpc>
                <a:spcPct val="100000"/>
              </a:lnSpc>
            </a:pPr>
            <a:endParaRPr b="0" lang="en-EG" sz="1800" spc="-1" strike="noStrike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417" name="TextBox 5"/>
          <p:cNvSpPr/>
          <p:nvPr/>
        </p:nvSpPr>
        <p:spPr>
          <a:xfrm>
            <a:off x="563400" y="717480"/>
            <a:ext cx="3448800" cy="4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Montserrat"/>
              </a:rPr>
              <a:t>CONTACT </a:t>
            </a:r>
            <a:r>
              <a:rPr b="1" lang="en-US" sz="3200" spc="-1" strike="noStrike">
                <a:solidFill>
                  <a:srgbClr val="ffffff"/>
                </a:solidFill>
                <a:latin typeface="Montserrat SemiBold"/>
              </a:rPr>
              <a:t>US</a:t>
            </a: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8" name="TextBox 123"/>
          <p:cNvSpPr/>
          <p:nvPr/>
        </p:nvSpPr>
        <p:spPr>
          <a:xfrm>
            <a:off x="4800600" y="4343400"/>
            <a:ext cx="2915640" cy="4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Montserrat"/>
              </a:rPr>
              <a:t>THANK YOU</a:t>
            </a: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104"/>
          <p:cNvSpPr/>
          <p:nvPr/>
        </p:nvSpPr>
        <p:spPr>
          <a:xfrm>
            <a:off x="0" y="0"/>
            <a:ext cx="12191760" cy="2338920"/>
          </a:xfrm>
          <a:prstGeom prst="rect">
            <a:avLst/>
          </a:prstGeom>
          <a:gradFill rotWithShape="0">
            <a:gsLst>
              <a:gs pos="0">
                <a:srgbClr val="0045b6">
                  <a:alpha val="88000"/>
                </a:srgbClr>
              </a:gs>
              <a:gs pos="100000">
                <a:srgbClr val="003488">
                  <a:alpha val="9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4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EG" sz="1400" spc="-1" strike="noStrike">
                <a:solidFill>
                  <a:schemeClr val="dk1">
                    <a:lumMod val="90000"/>
                    <a:lumOff val="10000"/>
                  </a:schemeClr>
                </a:solidFill>
                <a:latin typeface="Montserrat Medium"/>
              </a:rPr>
              <a:t>15 / 07 / 2026</a:t>
            </a:r>
            <a:endParaRPr b="0" lang="en-US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166" name="TextBox 40"/>
          <p:cNvSpPr/>
          <p:nvPr/>
        </p:nvSpPr>
        <p:spPr>
          <a:xfrm>
            <a:off x="3496680" y="632520"/>
            <a:ext cx="5198040" cy="97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Arial"/>
              </a:rPr>
              <a:t>Website Build and Hosting with AI ML Operations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Rectangle 42"/>
          <p:cNvSpPr/>
          <p:nvPr/>
        </p:nvSpPr>
        <p:spPr>
          <a:xfrm>
            <a:off x="5445720" y="1933920"/>
            <a:ext cx="1300320" cy="46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1800" bIns="1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EG" sz="1800" spc="-1" strike="noStrike">
              <a:solidFill>
                <a:schemeClr val="lt1"/>
              </a:solidFill>
              <a:latin typeface="Calibri"/>
            </a:endParaRPr>
          </a:p>
        </p:txBody>
      </p:sp>
      <p:grpSp>
        <p:nvGrpSpPr>
          <p:cNvPr id="168" name="Group 111"/>
          <p:cNvGrpSpPr/>
          <p:nvPr/>
        </p:nvGrpSpPr>
        <p:grpSpPr>
          <a:xfrm>
            <a:off x="1582560" y="2549160"/>
            <a:ext cx="9026640" cy="3520080"/>
            <a:chOff x="1582560" y="2549160"/>
            <a:chExt cx="9026640" cy="3520080"/>
          </a:xfrm>
        </p:grpSpPr>
        <p:grpSp>
          <p:nvGrpSpPr>
            <p:cNvPr id="169" name="Group 95"/>
            <p:cNvGrpSpPr/>
            <p:nvPr/>
          </p:nvGrpSpPr>
          <p:grpSpPr>
            <a:xfrm>
              <a:off x="1582560" y="2549160"/>
              <a:ext cx="3411360" cy="529920"/>
              <a:chOff x="1582560" y="2549160"/>
              <a:chExt cx="3411360" cy="529920"/>
            </a:xfrm>
          </p:grpSpPr>
          <p:sp>
            <p:nvSpPr>
              <p:cNvPr id="170" name="TextBox 49"/>
              <p:cNvSpPr/>
              <p:nvPr/>
            </p:nvSpPr>
            <p:spPr>
              <a:xfrm>
                <a:off x="2165040" y="2895480"/>
                <a:ext cx="1986120" cy="183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1" name="TextBox 50"/>
              <p:cNvSpPr/>
              <p:nvPr/>
            </p:nvSpPr>
            <p:spPr>
              <a:xfrm>
                <a:off x="2033280" y="2610360"/>
                <a:ext cx="296064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Bespoke custom site                   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2" name="Rectangle 87"/>
              <p:cNvSpPr/>
              <p:nvPr/>
            </p:nvSpPr>
            <p:spPr>
              <a:xfrm>
                <a:off x="1582560" y="254916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1"/>
                    </a:solidFill>
                    <a:latin typeface="Montserrat SemiBold"/>
                  </a:rPr>
                  <a:t>01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73" name="Group 96"/>
            <p:cNvGrpSpPr/>
            <p:nvPr/>
          </p:nvGrpSpPr>
          <p:grpSpPr>
            <a:xfrm>
              <a:off x="1582560" y="3438720"/>
              <a:ext cx="3133440" cy="562680"/>
              <a:chOff x="1582560" y="3438720"/>
              <a:chExt cx="3133440" cy="562680"/>
            </a:xfrm>
          </p:grpSpPr>
          <p:sp>
            <p:nvSpPr>
              <p:cNvPr id="174" name="TextBox 53"/>
              <p:cNvSpPr/>
              <p:nvPr/>
            </p:nvSpPr>
            <p:spPr>
              <a:xfrm>
                <a:off x="2165040" y="3817800"/>
                <a:ext cx="2550960" cy="183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200" spc="-1" strike="noStrike">
                    <a:solidFill>
                      <a:schemeClr val="dk2">
                        <a:alpha val="80000"/>
                      </a:schemeClr>
                    </a:solidFill>
                    <a:latin typeface="Montserrat Medium"/>
                  </a:rPr>
                  <a:t>- Tested via Lighthouse</a:t>
                </a:r>
                <a:endParaRPr b="0" lang="en-US" sz="12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5" name="TextBox 54"/>
              <p:cNvSpPr/>
              <p:nvPr/>
            </p:nvSpPr>
            <p:spPr>
              <a:xfrm>
                <a:off x="2128680" y="3499920"/>
                <a:ext cx="141840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Optimized SEO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6" name="Rectangle 88"/>
              <p:cNvSpPr/>
              <p:nvPr/>
            </p:nvSpPr>
            <p:spPr>
              <a:xfrm>
                <a:off x="1582560" y="343872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1"/>
                    </a:solidFill>
                    <a:latin typeface="Montserrat SemiBold"/>
                  </a:rPr>
                  <a:t>02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77" name="Group 97"/>
            <p:cNvGrpSpPr/>
            <p:nvPr/>
          </p:nvGrpSpPr>
          <p:grpSpPr>
            <a:xfrm>
              <a:off x="1582560" y="4361040"/>
              <a:ext cx="4117680" cy="668880"/>
              <a:chOff x="1582560" y="4361040"/>
              <a:chExt cx="4117680" cy="668880"/>
            </a:xfrm>
          </p:grpSpPr>
          <p:sp>
            <p:nvSpPr>
              <p:cNvPr id="178" name="TextBox 56"/>
              <p:cNvSpPr/>
              <p:nvPr/>
            </p:nvSpPr>
            <p:spPr>
              <a:xfrm>
                <a:off x="2165040" y="4846320"/>
                <a:ext cx="3535200" cy="183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9" name="TextBox 57"/>
              <p:cNvSpPr/>
              <p:nvPr/>
            </p:nvSpPr>
            <p:spPr>
              <a:xfrm>
                <a:off x="1650240" y="4422240"/>
                <a:ext cx="301860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        </a:t>
                </a: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Multi-Instance Redundancy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0" name="Rectangle 89"/>
              <p:cNvSpPr/>
              <p:nvPr/>
            </p:nvSpPr>
            <p:spPr>
              <a:xfrm>
                <a:off x="1582560" y="436104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1"/>
                    </a:solidFill>
                    <a:latin typeface="Montserrat SemiBold"/>
                  </a:rPr>
                  <a:t>03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1" name="Group 98"/>
            <p:cNvGrpSpPr/>
            <p:nvPr/>
          </p:nvGrpSpPr>
          <p:grpSpPr>
            <a:xfrm>
              <a:off x="1582560" y="5281920"/>
              <a:ext cx="3584160" cy="679680"/>
              <a:chOff x="1582560" y="5281920"/>
              <a:chExt cx="3584160" cy="679680"/>
            </a:xfrm>
          </p:grpSpPr>
          <p:sp>
            <p:nvSpPr>
              <p:cNvPr id="182" name="TextBox 59"/>
              <p:cNvSpPr/>
              <p:nvPr/>
            </p:nvSpPr>
            <p:spPr>
              <a:xfrm>
                <a:off x="2165040" y="5596560"/>
                <a:ext cx="3001680" cy="365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3" name="TextBox 60"/>
              <p:cNvSpPr/>
              <p:nvPr/>
            </p:nvSpPr>
            <p:spPr>
              <a:xfrm>
                <a:off x="1640880" y="5343120"/>
                <a:ext cx="323784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2"/>
                    </a:solidFill>
                    <a:latin typeface="Montserrat Medium"/>
                  </a:rPr>
                  <a:t>       </a:t>
                </a:r>
                <a:r>
                  <a:rPr b="0" lang="en-US" sz="1600" spc="-1" strike="noStrike">
                    <a:solidFill>
                      <a:schemeClr val="dk2"/>
                    </a:solidFill>
                    <a:latin typeface="Montserrat Medium"/>
                  </a:rPr>
                  <a:t>Custom Domain Management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4" name="Rectangle 90"/>
              <p:cNvSpPr/>
              <p:nvPr/>
            </p:nvSpPr>
            <p:spPr>
              <a:xfrm>
                <a:off x="1582560" y="528192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1"/>
                    </a:solidFill>
                    <a:latin typeface="Montserrat SemiBold"/>
                  </a:rPr>
                  <a:t>04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5" name="Group 99"/>
            <p:cNvGrpSpPr/>
            <p:nvPr/>
          </p:nvGrpSpPr>
          <p:grpSpPr>
            <a:xfrm>
              <a:off x="7079400" y="2549160"/>
              <a:ext cx="2895480" cy="620640"/>
              <a:chOff x="7079400" y="2549160"/>
              <a:chExt cx="2895480" cy="620640"/>
            </a:xfrm>
          </p:grpSpPr>
          <p:sp>
            <p:nvSpPr>
              <p:cNvPr id="186" name="TextBox 62"/>
              <p:cNvSpPr/>
              <p:nvPr/>
            </p:nvSpPr>
            <p:spPr>
              <a:xfrm>
                <a:off x="7832520" y="2804760"/>
                <a:ext cx="1842120" cy="365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200" spc="-1" strike="noStrike">
                    <a:solidFill>
                      <a:schemeClr val="dk2">
                        <a:alpha val="80000"/>
                      </a:schemeClr>
                    </a:solidFill>
                    <a:latin typeface="Montserrat Medium"/>
                  </a:rPr>
                  <a:t>Facebook, Instagram, LinkedIn</a:t>
                </a:r>
                <a:endParaRPr b="0" lang="en-US" sz="12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7" name="TextBox 63"/>
              <p:cNvSpPr/>
              <p:nvPr/>
            </p:nvSpPr>
            <p:spPr>
              <a:xfrm>
                <a:off x="7079400" y="2610360"/>
                <a:ext cx="289548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           </a:t>
                </a: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Social Media Integration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8" name="Rectangle 91"/>
              <p:cNvSpPr/>
              <p:nvPr/>
            </p:nvSpPr>
            <p:spPr>
              <a:xfrm>
                <a:off x="7178040" y="254916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2"/>
                    </a:solidFill>
                    <a:latin typeface="Montserrat SemiBold"/>
                  </a:rPr>
                  <a:t>05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9" name="Group 100"/>
            <p:cNvGrpSpPr/>
            <p:nvPr/>
          </p:nvGrpSpPr>
          <p:grpSpPr>
            <a:xfrm>
              <a:off x="7178040" y="3438720"/>
              <a:ext cx="2796480" cy="653400"/>
              <a:chOff x="7178040" y="3438720"/>
              <a:chExt cx="2796480" cy="653400"/>
            </a:xfrm>
          </p:grpSpPr>
          <p:sp>
            <p:nvSpPr>
              <p:cNvPr id="190" name="TextBox 65"/>
              <p:cNvSpPr/>
              <p:nvPr/>
            </p:nvSpPr>
            <p:spPr>
              <a:xfrm>
                <a:off x="7832520" y="3727080"/>
                <a:ext cx="1842120" cy="365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200" spc="-1" strike="noStrike">
                    <a:solidFill>
                      <a:schemeClr val="dk2">
                        <a:alpha val="80000"/>
                      </a:schemeClr>
                    </a:solidFill>
                    <a:latin typeface="Montserrat Medium"/>
                  </a:rPr>
                  <a:t>Create and manage from one location</a:t>
                </a:r>
                <a:endParaRPr b="0" lang="en-US" sz="12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1" name="TextBox 66"/>
              <p:cNvSpPr/>
              <p:nvPr/>
            </p:nvSpPr>
            <p:spPr>
              <a:xfrm>
                <a:off x="7525800" y="3499920"/>
                <a:ext cx="244872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  </a:t>
                </a: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Physical Mail Integration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2" name="Rectangle 92"/>
              <p:cNvSpPr/>
              <p:nvPr/>
            </p:nvSpPr>
            <p:spPr>
              <a:xfrm>
                <a:off x="7178040" y="343872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2"/>
                    </a:solidFill>
                    <a:latin typeface="Montserrat SemiBold"/>
                  </a:rPr>
                  <a:t>06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93" name="Group 101"/>
            <p:cNvGrpSpPr/>
            <p:nvPr/>
          </p:nvGrpSpPr>
          <p:grpSpPr>
            <a:xfrm>
              <a:off x="7178040" y="4361040"/>
              <a:ext cx="2607120" cy="561240"/>
              <a:chOff x="7178040" y="4361040"/>
              <a:chExt cx="2607120" cy="561240"/>
            </a:xfrm>
          </p:grpSpPr>
          <p:sp>
            <p:nvSpPr>
              <p:cNvPr id="194" name="TextBox 68"/>
              <p:cNvSpPr/>
              <p:nvPr/>
            </p:nvSpPr>
            <p:spPr>
              <a:xfrm>
                <a:off x="7832520" y="4738680"/>
                <a:ext cx="1952640" cy="183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200" spc="-1" strike="noStrike">
                    <a:solidFill>
                      <a:schemeClr val="dk2">
                        <a:alpha val="80000"/>
                      </a:schemeClr>
                    </a:solidFill>
                    <a:latin typeface="Montserrat Medium"/>
                  </a:rPr>
                  <a:t>- 4 weeks</a:t>
                </a:r>
                <a:endParaRPr b="0" lang="en-US" sz="12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5" name="TextBox 69"/>
              <p:cNvSpPr/>
              <p:nvPr/>
            </p:nvSpPr>
            <p:spPr>
              <a:xfrm>
                <a:off x="8740800" y="4422240"/>
                <a:ext cx="81324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Timeline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6" name="Rectangle 93"/>
              <p:cNvSpPr/>
              <p:nvPr/>
            </p:nvSpPr>
            <p:spPr>
              <a:xfrm>
                <a:off x="7178040" y="436104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2"/>
                    </a:solidFill>
                    <a:latin typeface="Montserrat SemiBold"/>
                  </a:rPr>
                  <a:t>07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97" name="Group 102"/>
            <p:cNvGrpSpPr/>
            <p:nvPr/>
          </p:nvGrpSpPr>
          <p:grpSpPr>
            <a:xfrm>
              <a:off x="7178040" y="5281920"/>
              <a:ext cx="3431160" cy="787320"/>
              <a:chOff x="7178040" y="5281920"/>
              <a:chExt cx="3431160" cy="787320"/>
            </a:xfrm>
          </p:grpSpPr>
          <p:sp>
            <p:nvSpPr>
              <p:cNvPr id="198" name="TextBox 71"/>
              <p:cNvSpPr/>
              <p:nvPr/>
            </p:nvSpPr>
            <p:spPr>
              <a:xfrm>
                <a:off x="7832520" y="5704200"/>
                <a:ext cx="2776680" cy="3650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200" spc="-1" strike="noStrike">
                    <a:solidFill>
                      <a:schemeClr val="dk2">
                        <a:alpha val="80000"/>
                      </a:schemeClr>
                    </a:solidFill>
                    <a:latin typeface="Montserrat Medium"/>
                  </a:rPr>
                  <a:t>$2,240 build + $228.33/mo maintenance</a:t>
                </a:r>
                <a:endParaRPr b="0" lang="en-US" sz="12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9" name="TextBox 72"/>
              <p:cNvSpPr/>
              <p:nvPr/>
            </p:nvSpPr>
            <p:spPr>
              <a:xfrm>
                <a:off x="7783560" y="5343120"/>
                <a:ext cx="2037240" cy="244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rIns="0" tIns="0" bIns="0" anchor="ctr">
                <a:spAutoFit/>
              </a:bodyPr>
              <a:p>
                <a:pPr defTabSz="914400">
                  <a:lnSpc>
                    <a:spcPct val="100000"/>
                  </a:lnSpc>
                </a:pPr>
                <a:r>
                  <a:rPr b="0" lang="en-US" sz="1600" spc="-1" strike="noStrike">
                    <a:solidFill>
                      <a:schemeClr val="dk1"/>
                    </a:solidFill>
                    <a:latin typeface="Montserrat Medium"/>
                  </a:rPr>
                  <a:t>Investment summary</a:t>
                </a:r>
                <a:endParaRPr b="0" lang="en-US" sz="16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0" name="Rectangle 94"/>
              <p:cNvSpPr/>
              <p:nvPr/>
            </p:nvSpPr>
            <p:spPr>
              <a:xfrm>
                <a:off x="7178040" y="5281920"/>
                <a:ext cx="503280" cy="366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ctr">
                <a:spAutoFit/>
              </a:bodyPr>
              <a:p>
                <a:pPr algn="ctr" defTabSz="914400">
                  <a:lnSpc>
                    <a:spcPct val="100000"/>
                  </a:lnSpc>
                </a:pPr>
                <a:r>
                  <a:rPr b="1" lang="en-US" sz="2400" spc="-1" strike="noStrike">
                    <a:solidFill>
                      <a:schemeClr val="accent2"/>
                    </a:solidFill>
                    <a:latin typeface="Montserrat SemiBold"/>
                  </a:rPr>
                  <a:t>08</a:t>
                </a:r>
                <a:endParaRPr b="0" lang="en-US" sz="24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pic>
        <p:nvPicPr>
          <p:cNvPr id="201" name="Picture 112" descr="aiml-operations-logo.png"/>
          <p:cNvPicPr/>
          <p:nvPr/>
        </p:nvPicPr>
        <p:blipFill>
          <a:blip r:embed="rId1"/>
          <a:stretch/>
        </p:blipFill>
        <p:spPr>
          <a:xfrm>
            <a:off x="9286920" y="6419160"/>
            <a:ext cx="2538720" cy="292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04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b1f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5" name="Rectangle 4"/>
          <p:cNvSpPr/>
          <p:nvPr/>
        </p:nvSpPr>
        <p:spPr>
          <a:xfrm>
            <a:off x="0" y="2377440"/>
            <a:ext cx="12191760" cy="72720"/>
          </a:xfrm>
          <a:prstGeom prst="rect">
            <a:avLst/>
          </a:prstGeom>
          <a:solidFill>
            <a:srgbClr val="1d6f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28080" bIns="280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6" name="TextBox 5"/>
          <p:cNvSpPr/>
          <p:nvPr/>
        </p:nvSpPr>
        <p:spPr>
          <a:xfrm>
            <a:off x="731520" y="2606040"/>
            <a:ext cx="1051524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400" spc="-1" strike="noStrike">
                <a:solidFill>
                  <a:srgbClr val="ffffff"/>
                </a:solidFill>
                <a:latin typeface="Calibri"/>
              </a:rPr>
              <a:t>UX MOCKUPS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TextBox 6"/>
          <p:cNvSpPr/>
          <p:nvPr/>
        </p:nvSpPr>
        <p:spPr>
          <a:xfrm>
            <a:off x="731520" y="3566160"/>
            <a:ext cx="1051524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600" spc="-1" strike="noStrike">
                <a:solidFill>
                  <a:srgbClr val="93c5fd"/>
                </a:solidFill>
                <a:latin typeface="Calibri"/>
              </a:rPr>
              <a:t>Click-through mockups of the public site and realtor portal — what the build-out delivers. Screenshots from proposal/pages.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TextBox 7"/>
          <p:cNvSpPr/>
          <p:nvPr/>
        </p:nvSpPr>
        <p:spPr>
          <a:xfrm>
            <a:off x="2067840" y="6309360"/>
            <a:ext cx="9842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100" spc="-1" strike="noStrike">
                <a:solidFill>
                  <a:srgbClr val="6b7280"/>
                </a:solidFill>
                <a:latin typeface="Calibri"/>
              </a:rPr>
              <a:t>15 / 07 / 2026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9" name="Picture 8" descr="aiml-operations-logo.png"/>
          <p:cNvPicPr/>
          <p:nvPr/>
        </p:nvPicPr>
        <p:blipFill>
          <a:blip r:embed="rId1"/>
          <a:stretch/>
        </p:blipFill>
        <p:spPr>
          <a:xfrm>
            <a:off x="9128160" y="6419160"/>
            <a:ext cx="2697480" cy="310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1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4" name="TextBox 5"/>
          <p:cNvSpPr/>
          <p:nvPr/>
        </p:nvSpPr>
        <p:spPr>
          <a:xfrm>
            <a:off x="3614760" y="73080"/>
            <a:ext cx="81648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OVERVIEW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Box 6"/>
          <p:cNvSpPr/>
          <p:nvPr/>
        </p:nvSpPr>
        <p:spPr>
          <a:xfrm>
            <a:off x="4078080" y="274320"/>
            <a:ext cx="17186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UX gallery hub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7" name="Picture 8" descr="index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18" name="TextBox 9"/>
          <p:cNvSpPr/>
          <p:nvPr/>
        </p:nvSpPr>
        <p:spPr>
          <a:xfrm>
            <a:off x="1934640" y="6565320"/>
            <a:ext cx="234828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index.html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2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4" name="TextBox 5"/>
          <p:cNvSpPr/>
          <p:nvPr/>
        </p:nvSpPr>
        <p:spPr>
          <a:xfrm>
            <a:off x="3431880" y="73080"/>
            <a:ext cx="11822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TextBox 6"/>
          <p:cNvSpPr/>
          <p:nvPr/>
        </p:nvSpPr>
        <p:spPr>
          <a:xfrm>
            <a:off x="3971520" y="274320"/>
            <a:ext cx="19321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Marketing home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7" name="Picture 8" descr="public-home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28" name="TextBox 9"/>
          <p:cNvSpPr/>
          <p:nvPr/>
        </p:nvSpPr>
        <p:spPr>
          <a:xfrm>
            <a:off x="1750320" y="6565320"/>
            <a:ext cx="271692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public-home.html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3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4" name="TextBox 5"/>
          <p:cNvSpPr/>
          <p:nvPr/>
        </p:nvSpPr>
        <p:spPr>
          <a:xfrm>
            <a:off x="3431880" y="73080"/>
            <a:ext cx="11822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Box 6"/>
          <p:cNvSpPr/>
          <p:nvPr/>
        </p:nvSpPr>
        <p:spPr>
          <a:xfrm>
            <a:off x="4520880" y="274320"/>
            <a:ext cx="8334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About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7" name="Picture 8" descr="public-about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38" name="TextBox 9"/>
          <p:cNvSpPr/>
          <p:nvPr/>
        </p:nvSpPr>
        <p:spPr>
          <a:xfrm>
            <a:off x="1747080" y="6565320"/>
            <a:ext cx="272304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public-about.html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4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4" name="TextBox 5"/>
          <p:cNvSpPr/>
          <p:nvPr/>
        </p:nvSpPr>
        <p:spPr>
          <a:xfrm>
            <a:off x="3431880" y="73080"/>
            <a:ext cx="11822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PHASE 1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TextBox 6"/>
          <p:cNvSpPr/>
          <p:nvPr/>
        </p:nvSpPr>
        <p:spPr>
          <a:xfrm>
            <a:off x="4157280" y="274320"/>
            <a:ext cx="15602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Contact form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7" name="Picture 8" descr="public-contact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48" name="TextBox 9"/>
          <p:cNvSpPr/>
          <p:nvPr/>
        </p:nvSpPr>
        <p:spPr>
          <a:xfrm>
            <a:off x="1707480" y="6565320"/>
            <a:ext cx="280224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public-contact.html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/>
          </p:nvPr>
        </p:nvSpPr>
        <p:spPr>
          <a:xfrm>
            <a:off x="943200" y="6220440"/>
            <a:ext cx="2696760" cy="339120"/>
          </a:xfrm>
          <a:prstGeom prst="rect">
            <a:avLst/>
          </a:prstGeom>
          <a:noFill/>
          <a:ln w="0">
            <a:noFill/>
          </a:ln>
        </p:spPr>
        <p:txBody>
          <a:bodyPr lIns="72000" rIns="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10006560" y="6220440"/>
            <a:ext cx="1266480" cy="339120"/>
          </a:xfrm>
          <a:prstGeom prst="rect">
            <a:avLst/>
          </a:prstGeom>
          <a:noFill/>
          <a:ln w="0">
            <a:noFill/>
          </a:ln>
        </p:spPr>
        <p:txBody>
          <a:bodyPr lIns="0" rIns="72000" tIns="72000" bIns="72000" anchor="ctr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1400" spc="-1" strike="noStrike">
              <a:solidFill>
                <a:schemeClr val="dk1">
                  <a:lumMod val="90000"/>
                  <a:lumOff val="10000"/>
                </a:schemeClr>
              </a:solidFill>
              <a:latin typeface="Montserrat Medium"/>
            </a:endParaRPr>
          </a:p>
        </p:txBody>
      </p:sp>
      <p:sp>
        <p:nvSpPr>
          <p:cNvPr id="252" name="Rectangle 3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3" name="Rectangle 4"/>
          <p:cNvSpPr/>
          <p:nvPr/>
        </p:nvSpPr>
        <p:spPr>
          <a:xfrm>
            <a:off x="0" y="0"/>
            <a:ext cx="12191760" cy="65808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4" name="TextBox 5"/>
          <p:cNvSpPr/>
          <p:nvPr/>
        </p:nvSpPr>
        <p:spPr>
          <a:xfrm>
            <a:off x="3431880" y="73080"/>
            <a:ext cx="11822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PUBLIC · PHASE 2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TextBox 6"/>
          <p:cNvSpPr/>
          <p:nvPr/>
        </p:nvSpPr>
        <p:spPr>
          <a:xfrm>
            <a:off x="3684240" y="274320"/>
            <a:ext cx="25066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Calibri"/>
              </a:rPr>
              <a:t>Opt-out / unsubscribe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TextBox 7"/>
          <p:cNvSpPr/>
          <p:nvPr/>
        </p:nvSpPr>
        <p:spPr>
          <a:xfrm>
            <a:off x="10184040" y="201240"/>
            <a:ext cx="84564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1" lang="en-US" sz="1100" spc="-1" strike="noStrike">
                <a:solidFill>
                  <a:srgbClr val="93c5fd"/>
                </a:solidFill>
                <a:latin typeface="Calibri"/>
              </a:rPr>
              <a:t>UX mockup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7" name="Picture 8" descr="public-unsubscribe.png"/>
          <p:cNvPicPr/>
          <p:nvPr/>
        </p:nvPicPr>
        <p:blipFill>
          <a:blip r:embed="rId1"/>
          <a:stretch/>
        </p:blipFill>
        <p:spPr>
          <a:xfrm>
            <a:off x="1538640" y="777240"/>
            <a:ext cx="9114480" cy="5696280"/>
          </a:xfrm>
          <a:prstGeom prst="rect">
            <a:avLst/>
          </a:prstGeom>
          <a:ln w="0">
            <a:noFill/>
          </a:ln>
        </p:spPr>
      </p:pic>
      <p:sp>
        <p:nvSpPr>
          <p:cNvPr id="258" name="TextBox 9"/>
          <p:cNvSpPr/>
          <p:nvPr/>
        </p:nvSpPr>
        <p:spPr>
          <a:xfrm>
            <a:off x="1588680" y="6565320"/>
            <a:ext cx="3040200" cy="24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000" spc="-1" strike="noStrike">
                <a:solidFill>
                  <a:srgbClr val="6b7280"/>
                </a:solidFill>
                <a:latin typeface="Calibri"/>
              </a:rPr>
              <a:t>Monica Site  ·  public-unsubscribe.html  ·  15 / 07 / 2026</a:t>
            </a: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9" name="Picture 10" descr="aiml-operations-logo.png"/>
          <p:cNvPicPr/>
          <p:nvPr/>
        </p:nvPicPr>
        <p:blipFill>
          <a:blip r:embed="rId2"/>
          <a:stretch/>
        </p:blipFill>
        <p:spPr>
          <a:xfrm>
            <a:off x="9604440" y="6419160"/>
            <a:ext cx="2221560" cy="25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Monica Site">
      <a:dk1>
        <a:srgbClr val="1a1f2c"/>
      </a:dk1>
      <a:lt1>
        <a:srgbClr val="ffffff"/>
      </a:lt1>
      <a:dk2>
        <a:srgbClr val="1a1f2c"/>
      </a:dk2>
      <a:lt2>
        <a:srgbClr val="ffffff"/>
      </a:lt2>
      <a:accent1>
        <a:srgbClr val="0045b6"/>
      </a:accent1>
      <a:accent2>
        <a:srgbClr val="1d6fd8"/>
      </a:accent2>
      <a:accent3>
        <a:srgbClr val="3b82f6"/>
      </a:accent3>
      <a:accent4>
        <a:srgbClr val="0b1f44"/>
      </a:accent4>
      <a:accent5>
        <a:srgbClr val="1a1f2c"/>
      </a:accent5>
      <a:accent6>
        <a:srgbClr val="0f172a"/>
      </a:accent6>
      <a:hlink>
        <a:srgbClr val="0045b6"/>
      </a:hlink>
      <a:folHlink>
        <a:srgbClr val="1d6fd8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25877</TotalTime>
  <Application>LibreOffice/24.2.7.2$Linux_X86_64 LibreOffice_project/420$Build-2</Application>
  <AppVersion>15.0000</AppVersion>
  <Words>3509</Words>
  <Paragraphs>580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2019-09-15T11:39:18Z</dcterms:created>
  <dc:creator>pozza magdy</dc:creator>
  <dc:description/>
  <dc:language>en-US</dc:language>
  <cp:lastModifiedBy/>
  <dcterms:modified xsi:type="dcterms:W3CDTF">2026-07-15T14:50:55Z</dcterms:modified>
  <cp:revision>427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41</vt:i4>
  </property>
</Properties>
</file>