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webextensions/taskpanes.xml" ContentType="application/xml"/>
  <Override PartName="/ppt/presentation.xml" ContentType="application/vnd.openxmlformats-officedocument.presentationml.presentation.main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3.xml.rels" ContentType="application/vnd.openxmlformats-package.relationships+xml"/>
  <Override PartName="/ppt/slideMasters/slideMaster14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presProps.xml" ContentType="application/vnd.openxmlformats-officedocument.presentationml.presPro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16.xml" ContentType="application/vnd.openxmlformats-officedocument.theme+xml"/>
  <Override PartName="/ppt/theme/theme6.xml" ContentType="application/vnd.openxmlformats-officedocument.theme+xml"/>
  <Override PartName="/ppt/theme/theme15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5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8.png" ContentType="image/png"/>
  <Override PartName="/ppt/media/image17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11.png" ContentType="image/png"/>
  <Override PartName="/ppt/media/image2.png" ContentType="image/png"/>
  <Override PartName="/ppt/media/image5.png" ContentType="image/png"/>
  <Override PartName="/ppt/media/image14.png" ContentType="image/png"/>
  <Override PartName="/ppt/media/image6.png" ContentType="image/png"/>
  <Override PartName="/ppt/media/image15.png" ContentType="image/png"/>
  <Override PartName="/ppt/media/image10.png" ContentType="image/png"/>
  <Override PartName="/ppt/media/image1.png" ContentType="image/png"/>
  <Override PartName="/ppt/media/image7.png" ContentType="image/png"/>
  <Override PartName="/ppt/media/image1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microsoft.com/office/2011/relationships/webextensiontaskpanes" Target="ppt/webextensions/taskpanes.xml"/><Relationship Id="rId5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</p:sld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FF7FF93F-AB46-4425-AD5C-64F89EF3F58F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3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4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BBC3BD53-FE96-4D3A-8531-511E92B5B853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10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11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3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363145BB-B169-4C6C-BEFD-1FE57735515C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15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16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13194177-BA94-448A-8BB3-D3656A823AD3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9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20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21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88D03326-2BC5-46BF-9495-78861F61E5FB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25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26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8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14449338-2CB1-4CA9-9492-D1355955872A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9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30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31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3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1963E4A4-CAE8-4CA6-A76D-392ADE9E2399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34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35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36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0061655E-DFAC-40DA-B524-9FB37725D1DD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0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41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42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68633AAA-EA7F-44A1-A742-F3D2F14EC429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44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cxnSp>
        <p:nvCxnSpPr>
          <p:cNvPr id="45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46" name="Rectangle 10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7" name="Rectangle 14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1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3C18CCE8-7A6F-4BE9-A30F-E6DDECB7035F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2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53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54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7A3C1BD1-172A-435E-85C8-C05D0377385C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58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59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60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2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31C65D37-EFEC-4E29-BFFF-50B825E30391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3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64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65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7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6B9BE9FB-92CE-4E30-B698-F26A99BECC48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68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69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70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ounded Rectangle 20"/>
          <p:cNvSpPr/>
          <p:nvPr/>
        </p:nvSpPr>
        <p:spPr>
          <a:xfrm>
            <a:off x="1100520" y="3090600"/>
            <a:ext cx="2690280" cy="2899080"/>
          </a:xfrm>
          <a:prstGeom prst="roundRect">
            <a:avLst>
              <a:gd name="adj" fmla="val 3096"/>
            </a:avLst>
          </a:prstGeom>
          <a:solidFill>
            <a:schemeClr val="bg1"/>
          </a:solidFill>
          <a:ln w="9525">
            <a:noFill/>
          </a:ln>
          <a:effectLst>
            <a:outerShdw algn="t" blurRad="50760" dir="5400000" dist="1260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2" name="Rounded Rectangle 21"/>
          <p:cNvSpPr/>
          <p:nvPr/>
        </p:nvSpPr>
        <p:spPr>
          <a:xfrm>
            <a:off x="4615920" y="2947320"/>
            <a:ext cx="2959560" cy="3188880"/>
          </a:xfrm>
          <a:prstGeom prst="roundRect">
            <a:avLst>
              <a:gd name="adj" fmla="val 3096"/>
            </a:avLst>
          </a:prstGeom>
          <a:solidFill>
            <a:schemeClr val="bg1"/>
          </a:solidFill>
          <a:ln w="9525">
            <a:noFill/>
          </a:ln>
          <a:effectLst>
            <a:outerShdw algn="t" blurRad="50760" dir="5400000" dist="1260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Rounded Rectangle 22"/>
          <p:cNvSpPr/>
          <p:nvPr/>
        </p:nvSpPr>
        <p:spPr>
          <a:xfrm>
            <a:off x="8400240" y="3090600"/>
            <a:ext cx="2690280" cy="2899080"/>
          </a:xfrm>
          <a:prstGeom prst="roundRect">
            <a:avLst>
              <a:gd name="adj" fmla="val 3096"/>
            </a:avLst>
          </a:prstGeom>
          <a:solidFill>
            <a:schemeClr val="bg1"/>
          </a:solidFill>
          <a:ln w="9525">
            <a:noFill/>
          </a:ln>
          <a:effectLst>
            <a:outerShdw algn="t" blurRad="50760" dir="5400000" dist="1260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4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C7DB541E-5D7D-42EE-8FD5-ADE2DF739B07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76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77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78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8A067FFD-8A96-4FA7-9B97-F92900E168D6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1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82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83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4"/>
          <p:cNvSpPr/>
          <p:nvPr/>
        </p:nvSpPr>
        <p:spPr>
          <a:xfrm>
            <a:off x="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Slide Number Placeholder 5"/>
          <p:cNvSpPr/>
          <p:nvPr/>
        </p:nvSpPr>
        <p:spPr>
          <a:xfrm>
            <a:off x="5865120" y="6194520"/>
            <a:ext cx="452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fld id="{3C3E23A2-77EF-4423-88AF-E6F9D534F5FE}" type="slidenum">
              <a:rPr b="1" lang="en-US" sz="1400" spc="-1" strike="noStrike">
                <a:solidFill>
                  <a:schemeClr val="dk1"/>
                </a:solidFill>
                <a:latin typeface="Montserrat SemiBold"/>
                <a:ea typeface="Open Sans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86" name="Straight Connector 8"/>
          <p:cNvCxnSpPr/>
          <p:nvPr/>
        </p:nvCxnSpPr>
        <p:spPr>
          <a:xfrm>
            <a:off x="638316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87" name="Rectangle 9"/>
          <p:cNvSpPr/>
          <p:nvPr/>
        </p:nvSpPr>
        <p:spPr>
          <a:xfrm>
            <a:off x="11384640" y="6353640"/>
            <a:ext cx="806760" cy="6156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7280" bIns="17280" anchor="ctr">
            <a:noAutofit/>
          </a:bodyPr>
          <a:p>
            <a:pPr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cxnSp>
        <p:nvCxnSpPr>
          <p:cNvPr id="88" name="Straight Connector 13"/>
          <p:cNvCxnSpPr/>
          <p:nvPr/>
        </p:nvCxnSpPr>
        <p:spPr>
          <a:xfrm>
            <a:off x="5800680" y="6277680"/>
            <a:ext cx="720" cy="199080"/>
          </a:xfrm>
          <a:prstGeom prst="straightConnector1">
            <a:avLst/>
          </a:prstGeom>
          <a:ln cap="rnd" w="25400">
            <a:solidFill>
              <a:srgbClr val="0045b6"/>
            </a:solidFill>
            <a:round/>
          </a:ln>
        </p:spPr>
      </p:cxn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6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hyperlink" Target="mailto:ryan@aimloperations.com" TargetMode="External"/><Relationship Id="rId3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chemeClr val="dk1">
                    <a:lumMod val="90000"/>
                    <a:lumOff val="10000"/>
                  </a:schemeClr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Freeform 17"/>
          <p:cNvSpPr/>
          <p:nvPr/>
        </p:nvSpPr>
        <p:spPr>
          <a:xfrm rot="5400000">
            <a:off x="0" y="0"/>
            <a:ext cx="1222560" cy="1222560"/>
          </a:xfrm>
          <a:custGeom>
            <a:avLst/>
            <a:gdLst>
              <a:gd name="textAreaLeft" fmla="*/ 0 w 1222560"/>
              <a:gd name="textAreaRight" fmla="*/ 1223280 w 1222560"/>
              <a:gd name="textAreaTop" fmla="*/ 0 h 1222560"/>
              <a:gd name="textAreaBottom" fmla="*/ 1223280 h 1222560"/>
            </a:gdLst>
            <a:ahLst/>
            <a:rect l="textAreaLeft" t="textAreaTop" r="textAreaRight" b="textAreaBottom"/>
            <a:pathLst>
              <a:path w="1223158" h="1223158">
                <a:moveTo>
                  <a:pt x="0" y="1223158"/>
                </a:moveTo>
                <a:lnTo>
                  <a:pt x="0" y="0"/>
                </a:lnTo>
                <a:lnTo>
                  <a:pt x="298418" y="298418"/>
                </a:lnTo>
                <a:lnTo>
                  <a:pt x="298418" y="891638"/>
                </a:lnTo>
                <a:lnTo>
                  <a:pt x="891638" y="891638"/>
                </a:lnTo>
                <a:lnTo>
                  <a:pt x="1223158" y="1223158"/>
                </a:lnTo>
                <a:close/>
              </a:path>
            </a:pathLst>
          </a:cu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4" name="TextBox 11"/>
          <p:cNvSpPr/>
          <p:nvPr/>
        </p:nvSpPr>
        <p:spPr>
          <a:xfrm>
            <a:off x="1128960" y="2505600"/>
            <a:ext cx="3681360" cy="173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EG" sz="5400" spc="-1" strike="noStrike">
                <a:solidFill>
                  <a:schemeClr val="accent1"/>
                </a:solidFill>
                <a:latin typeface="Montserrat"/>
              </a:rPr>
              <a:t>SITE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en-EG" sz="5400" spc="-1" strike="noStrike">
                <a:solidFill>
                  <a:schemeClr val="dk1"/>
                </a:solidFill>
                <a:latin typeface="Montserrat Medium"/>
              </a:rPr>
              <a:t>PROPOSAL</a:t>
            </a:r>
            <a:endParaRPr b="0" lang="en-US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Rectangle 14"/>
          <p:cNvSpPr/>
          <p:nvPr/>
        </p:nvSpPr>
        <p:spPr>
          <a:xfrm flipV="1">
            <a:off x="997560" y="4404240"/>
            <a:ext cx="2597400" cy="47880"/>
          </a:xfrm>
          <a:prstGeom prst="rect">
            <a:avLst/>
          </a:pr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3600" bIns="36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6" name="TextBox 39"/>
          <p:cNvSpPr/>
          <p:nvPr/>
        </p:nvSpPr>
        <p:spPr>
          <a:xfrm>
            <a:off x="1013760" y="4835880"/>
            <a:ext cx="4579560" cy="27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50000"/>
              </a:lnSpc>
            </a:pPr>
            <a:r>
              <a:rPr b="1" lang="en-US" sz="1200" spc="-1" strike="noStrike">
                <a:solidFill>
                  <a:schemeClr val="dk2"/>
                </a:solidFill>
                <a:latin typeface="Montserrat"/>
                <a:ea typeface="Open Sans"/>
              </a:rPr>
              <a:t>Custom marketing platform for Monica Dhilion 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Freeform 66"/>
          <p:cNvSpPr/>
          <p:nvPr/>
        </p:nvSpPr>
        <p:spPr>
          <a:xfrm flipH="1" rot="16200000">
            <a:off x="10968840" y="0"/>
            <a:ext cx="1222560" cy="1222560"/>
          </a:xfrm>
          <a:custGeom>
            <a:avLst/>
            <a:gdLst>
              <a:gd name="textAreaLeft" fmla="*/ -360 w 1222560"/>
              <a:gd name="textAreaRight" fmla="*/ 1222920 w 1222560"/>
              <a:gd name="textAreaTop" fmla="*/ 0 h 1222560"/>
              <a:gd name="textAreaBottom" fmla="*/ 1223280 h 1222560"/>
            </a:gdLst>
            <a:ahLst/>
            <a:rect l="textAreaLeft" t="textAreaTop" r="textAreaRight" b="textAreaBottom"/>
            <a:pathLst>
              <a:path w="1223158" h="1223158">
                <a:moveTo>
                  <a:pt x="0" y="1223158"/>
                </a:moveTo>
                <a:lnTo>
                  <a:pt x="0" y="0"/>
                </a:lnTo>
                <a:lnTo>
                  <a:pt x="298418" y="298418"/>
                </a:lnTo>
                <a:lnTo>
                  <a:pt x="298418" y="891638"/>
                </a:lnTo>
                <a:lnTo>
                  <a:pt x="891638" y="891638"/>
                </a:lnTo>
                <a:lnTo>
                  <a:pt x="1223158" y="1223158"/>
                </a:lnTo>
                <a:close/>
              </a:path>
            </a:pathLst>
          </a:cu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8" name="Picture Placeholder 4"/>
          <p:cNvSpPr/>
          <p:nvPr/>
        </p:nvSpPr>
        <p:spPr>
          <a:xfrm>
            <a:off x="7350840" y="1089360"/>
            <a:ext cx="3970440" cy="4678560"/>
          </a:xfrm>
          <a:custGeom>
            <a:avLst/>
            <a:gdLst>
              <a:gd name="textAreaLeft" fmla="*/ 0 w 3970440"/>
              <a:gd name="textAreaRight" fmla="*/ 3971160 w 3970440"/>
              <a:gd name="textAreaTop" fmla="*/ 0 h 4678560"/>
              <a:gd name="textAreaBottom" fmla="*/ 4679280 h 4678560"/>
            </a:gdLst>
            <a:ahLst/>
            <a:rect l="textAreaLeft" t="textAreaTop" r="textAreaRight" b="textAreaBottom"/>
            <a:pathLst>
              <a:path w="3733670" h="4679438">
                <a:moveTo>
                  <a:pt x="52271" y="0"/>
                </a:moveTo>
                <a:lnTo>
                  <a:pt x="3681399" y="0"/>
                </a:lnTo>
                <a:cubicBezTo>
                  <a:pt x="3710267" y="0"/>
                  <a:pt x="3733670" y="23403"/>
                  <a:pt x="3733670" y="52271"/>
                </a:cubicBezTo>
                <a:lnTo>
                  <a:pt x="3733670" y="4627167"/>
                </a:lnTo>
                <a:cubicBezTo>
                  <a:pt x="3733670" y="4656035"/>
                  <a:pt x="3710267" y="4679438"/>
                  <a:pt x="3681399" y="4679438"/>
                </a:cubicBezTo>
                <a:lnTo>
                  <a:pt x="52271" y="4679438"/>
                </a:lnTo>
                <a:cubicBezTo>
                  <a:pt x="23403" y="4679438"/>
                  <a:pt x="0" y="4656035"/>
                  <a:pt x="0" y="4627167"/>
                </a:cubicBezTo>
                <a:lnTo>
                  <a:pt x="0" y="52271"/>
                </a:lnTo>
                <a:cubicBezTo>
                  <a:pt x="0" y="23403"/>
                  <a:pt x="23403" y="0"/>
                  <a:pt x="52271" y="0"/>
                </a:cubicBezTo>
                <a:close/>
              </a:path>
            </a:pathLst>
          </a:custGeom>
          <a:blipFill rotWithShape="0">
            <a:blip r:embed="rId1"/>
            <a:srcRect/>
            <a:stretch/>
          </a:blipFill>
          <a:ln w="0">
            <a:noFill/>
          </a:ln>
          <a:effectLst>
            <a:outerShdw algn="t" blurRad="50760" dir="5400000" dist="12600" rotWithShape="0">
              <a:srgbClr val="000000">
                <a:alpha val="2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Picture 67" descr="aiml-operations-logo.png"/>
          <p:cNvPicPr/>
          <p:nvPr/>
        </p:nvPicPr>
        <p:blipFill>
          <a:blip r:embed="rId2"/>
          <a:stretch/>
        </p:blipFill>
        <p:spPr>
          <a:xfrm>
            <a:off x="9286920" y="6419160"/>
            <a:ext cx="2538360" cy="291960"/>
          </a:xfrm>
          <a:prstGeom prst="rect">
            <a:avLst/>
          </a:prstGeom>
          <a:ln w="0">
            <a:noFill/>
          </a:ln>
        </p:spPr>
      </p:pic>
      <p:pic>
        <p:nvPicPr>
          <p:cNvPr id="100" name="" descr=""/>
          <p:cNvPicPr/>
          <p:nvPr/>
        </p:nvPicPr>
        <p:blipFill>
          <a:blip r:embed="rId3"/>
          <a:stretch/>
        </p:blipFill>
        <p:spPr>
          <a:xfrm>
            <a:off x="1143000" y="1089360"/>
            <a:ext cx="6668280" cy="77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chemeClr val="dk1">
                    <a:lumMod val="90000"/>
                    <a:lumOff val="10000"/>
                  </a:schemeClr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TextBox 4"/>
          <p:cNvSpPr/>
          <p:nvPr/>
        </p:nvSpPr>
        <p:spPr>
          <a:xfrm>
            <a:off x="4110120" y="3263400"/>
            <a:ext cx="397116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Freeform 5"/>
          <p:cNvSpPr/>
          <p:nvPr/>
        </p:nvSpPr>
        <p:spPr>
          <a:xfrm rot="5400000">
            <a:off x="0" y="0"/>
            <a:ext cx="1222560" cy="1222560"/>
          </a:xfrm>
          <a:custGeom>
            <a:avLst/>
            <a:gdLst>
              <a:gd name="textAreaLeft" fmla="*/ 0 w 1222560"/>
              <a:gd name="textAreaRight" fmla="*/ 1223280 w 1222560"/>
              <a:gd name="textAreaTop" fmla="*/ 0 h 1222560"/>
              <a:gd name="textAreaBottom" fmla="*/ 1223280 h 1222560"/>
            </a:gdLst>
            <a:ahLst/>
            <a:rect l="textAreaLeft" t="textAreaTop" r="textAreaRight" b="textAreaBottom"/>
            <a:pathLst>
              <a:path w="1223158" h="1223158">
                <a:moveTo>
                  <a:pt x="0" y="1223158"/>
                </a:moveTo>
                <a:lnTo>
                  <a:pt x="0" y="0"/>
                </a:lnTo>
                <a:lnTo>
                  <a:pt x="298418" y="298418"/>
                </a:lnTo>
                <a:lnTo>
                  <a:pt x="298418" y="891638"/>
                </a:lnTo>
                <a:lnTo>
                  <a:pt x="891638" y="891638"/>
                </a:lnTo>
                <a:lnTo>
                  <a:pt x="1223158" y="1223158"/>
                </a:lnTo>
                <a:close/>
              </a:path>
            </a:pathLst>
          </a:cu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5" name="Freeform 6"/>
          <p:cNvSpPr/>
          <p:nvPr/>
        </p:nvSpPr>
        <p:spPr>
          <a:xfrm flipH="1" rot="16200000">
            <a:off x="10968840" y="0"/>
            <a:ext cx="1222560" cy="1222560"/>
          </a:xfrm>
          <a:custGeom>
            <a:avLst/>
            <a:gdLst>
              <a:gd name="textAreaLeft" fmla="*/ -360 w 1222560"/>
              <a:gd name="textAreaRight" fmla="*/ 1222920 w 1222560"/>
              <a:gd name="textAreaTop" fmla="*/ 0 h 1222560"/>
              <a:gd name="textAreaBottom" fmla="*/ 1223280 h 1222560"/>
            </a:gdLst>
            <a:ahLst/>
            <a:rect l="textAreaLeft" t="textAreaTop" r="textAreaRight" b="textAreaBottom"/>
            <a:pathLst>
              <a:path w="1223158" h="1223158">
                <a:moveTo>
                  <a:pt x="0" y="1223158"/>
                </a:moveTo>
                <a:lnTo>
                  <a:pt x="0" y="0"/>
                </a:lnTo>
                <a:lnTo>
                  <a:pt x="298418" y="298418"/>
                </a:lnTo>
                <a:lnTo>
                  <a:pt x="298418" y="891638"/>
                </a:lnTo>
                <a:lnTo>
                  <a:pt x="891638" y="891638"/>
                </a:lnTo>
                <a:lnTo>
                  <a:pt x="1223158" y="1223158"/>
                </a:lnTo>
                <a:close/>
              </a:path>
            </a:pathLst>
          </a:custGeom>
          <a:solidFill>
            <a:srgbClr val="004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6" name="TextBox 9"/>
          <p:cNvSpPr/>
          <p:nvPr/>
        </p:nvSpPr>
        <p:spPr>
          <a:xfrm>
            <a:off x="3304080" y="2576160"/>
            <a:ext cx="558324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chemeClr val="accent1"/>
                </a:solidFill>
                <a:latin typeface="Montserrat"/>
              </a:rPr>
              <a:t>WELCOME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10"/>
          <p:cNvSpPr/>
          <p:nvPr/>
        </p:nvSpPr>
        <p:spPr>
          <a:xfrm>
            <a:off x="2072520" y="4165920"/>
            <a:ext cx="8046000" cy="109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50000"/>
              </a:lnSpc>
            </a:pPr>
            <a:r>
              <a:rPr b="0" lang="en-US" sz="1200" spc="-1" strike="noStrike">
                <a:solidFill>
                  <a:schemeClr val="dk2">
                    <a:lumMod val="90000"/>
                    <a:lumOff val="10000"/>
                    <a:alpha val="90000"/>
                  </a:schemeClr>
                </a:solidFill>
                <a:latin typeface="Montserrat Medium"/>
                <a:ea typeface="Open Sans SemiBold"/>
              </a:rPr>
              <a:t>This proposal covers the one-time build-out of Monica Site and the ongoing monthly care plan. You get a branded public site, a private portal for leads and UTM analytics, email + SMS + postcard campaigns with consent/opt-out, and Facebook / Instagram / LinkedIn scheduling — deployed on our existing fleet with near-zero extra infra.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Picture 11" descr="aiml-operations-logo.png"/>
          <p:cNvPicPr/>
          <p:nvPr/>
        </p:nvPicPr>
        <p:blipFill>
          <a:blip r:embed="rId1"/>
          <a:stretch/>
        </p:blipFill>
        <p:spPr>
          <a:xfrm>
            <a:off x="9286920" y="6419160"/>
            <a:ext cx="2538360" cy="291960"/>
          </a:xfrm>
          <a:prstGeom prst="rect">
            <a:avLst/>
          </a:prstGeom>
          <a:ln w="0">
            <a:noFill/>
          </a:ln>
        </p:spPr>
      </p:pic>
      <p:pic>
        <p:nvPicPr>
          <p:cNvPr id="109" name="" descr=""/>
          <p:cNvPicPr/>
          <p:nvPr/>
        </p:nvPicPr>
        <p:blipFill>
          <a:blip r:embed="rId2"/>
          <a:stretch/>
        </p:blipFill>
        <p:spPr>
          <a:xfrm>
            <a:off x="3161160" y="1286640"/>
            <a:ext cx="6668280" cy="77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4"/>
          <p:cNvSpPr/>
          <p:nvPr/>
        </p:nvSpPr>
        <p:spPr>
          <a:xfrm>
            <a:off x="0" y="0"/>
            <a:ext cx="12191400" cy="2338560"/>
          </a:xfrm>
          <a:prstGeom prst="rect">
            <a:avLst/>
          </a:prstGeom>
          <a:gradFill rotWithShape="0">
            <a:gsLst>
              <a:gs pos="0">
                <a:srgbClr val="0045b6">
                  <a:alpha val="88000"/>
                </a:srgbClr>
              </a:gs>
              <a:gs pos="100000">
                <a:srgbClr val="003488">
                  <a:alpha val="9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chemeClr val="dk1">
                    <a:lumMod val="90000"/>
                    <a:lumOff val="10000"/>
                  </a:schemeClr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Box 40"/>
          <p:cNvSpPr/>
          <p:nvPr/>
        </p:nvSpPr>
        <p:spPr>
          <a:xfrm>
            <a:off x="3496680" y="632520"/>
            <a:ext cx="5197680" cy="97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Arial"/>
              </a:rPr>
              <a:t>Website Build and Hosting with AI ML Operations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Rectangle 42"/>
          <p:cNvSpPr/>
          <p:nvPr/>
        </p:nvSpPr>
        <p:spPr>
          <a:xfrm>
            <a:off x="5445720" y="1933920"/>
            <a:ext cx="1299960" cy="46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1800" bIns="18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lt1"/>
              </a:solidFill>
              <a:latin typeface="Calibri"/>
            </a:endParaRPr>
          </a:p>
        </p:txBody>
      </p:sp>
      <p:grpSp>
        <p:nvGrpSpPr>
          <p:cNvPr id="115" name="Group 111"/>
          <p:cNvGrpSpPr/>
          <p:nvPr/>
        </p:nvGrpSpPr>
        <p:grpSpPr>
          <a:xfrm>
            <a:off x="1582560" y="2549160"/>
            <a:ext cx="9026280" cy="3520080"/>
            <a:chOff x="1582560" y="2549160"/>
            <a:chExt cx="9026280" cy="3520080"/>
          </a:xfrm>
        </p:grpSpPr>
        <p:grpSp>
          <p:nvGrpSpPr>
            <p:cNvPr id="116" name="Group 95"/>
            <p:cNvGrpSpPr/>
            <p:nvPr/>
          </p:nvGrpSpPr>
          <p:grpSpPr>
            <a:xfrm>
              <a:off x="1582560" y="2549160"/>
              <a:ext cx="3411360" cy="529560"/>
              <a:chOff x="1582560" y="2549160"/>
              <a:chExt cx="3411360" cy="529560"/>
            </a:xfrm>
          </p:grpSpPr>
          <p:sp>
            <p:nvSpPr>
              <p:cNvPr id="117" name="TextBox 49"/>
              <p:cNvSpPr/>
              <p:nvPr/>
            </p:nvSpPr>
            <p:spPr>
              <a:xfrm>
                <a:off x="2165040" y="2895480"/>
                <a:ext cx="1985760" cy="1832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8" name="TextBox 50"/>
              <p:cNvSpPr/>
              <p:nvPr/>
            </p:nvSpPr>
            <p:spPr>
              <a:xfrm>
                <a:off x="2033280" y="2610360"/>
                <a:ext cx="296064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Bespoke custom site                   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19" name="Rectangle 87"/>
              <p:cNvSpPr/>
              <p:nvPr/>
            </p:nvSpPr>
            <p:spPr>
              <a:xfrm>
                <a:off x="1582560" y="254916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1"/>
                    </a:solidFill>
                    <a:latin typeface="Montserrat SemiBold"/>
                  </a:rPr>
                  <a:t>01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0" name="Group 96"/>
            <p:cNvGrpSpPr/>
            <p:nvPr/>
          </p:nvGrpSpPr>
          <p:grpSpPr>
            <a:xfrm>
              <a:off x="1582560" y="3438720"/>
              <a:ext cx="3133080" cy="562320"/>
              <a:chOff x="1582560" y="3438720"/>
              <a:chExt cx="3133080" cy="562320"/>
            </a:xfrm>
          </p:grpSpPr>
          <p:sp>
            <p:nvSpPr>
              <p:cNvPr id="121" name="TextBox 53"/>
              <p:cNvSpPr/>
              <p:nvPr/>
            </p:nvSpPr>
            <p:spPr>
              <a:xfrm>
                <a:off x="2165040" y="3817800"/>
                <a:ext cx="2550600" cy="1832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200" spc="-1" strike="noStrike">
                    <a:solidFill>
                      <a:schemeClr val="dk2">
                        <a:alpha val="80000"/>
                      </a:schemeClr>
                    </a:solidFill>
                    <a:latin typeface="Montserrat Medium"/>
                  </a:rPr>
                  <a:t>- Tested via Lighthouse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2" name="TextBox 54"/>
              <p:cNvSpPr/>
              <p:nvPr/>
            </p:nvSpPr>
            <p:spPr>
              <a:xfrm>
                <a:off x="2128680" y="3499920"/>
                <a:ext cx="141840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Optimized SEO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3" name="Rectangle 88"/>
              <p:cNvSpPr/>
              <p:nvPr/>
            </p:nvSpPr>
            <p:spPr>
              <a:xfrm>
                <a:off x="1582560" y="343872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1"/>
                    </a:solidFill>
                    <a:latin typeface="Montserrat SemiBold"/>
                  </a:rPr>
                  <a:t>02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4" name="Group 97"/>
            <p:cNvGrpSpPr/>
            <p:nvPr/>
          </p:nvGrpSpPr>
          <p:grpSpPr>
            <a:xfrm>
              <a:off x="1582560" y="4361040"/>
              <a:ext cx="4117320" cy="668520"/>
              <a:chOff x="1582560" y="4361040"/>
              <a:chExt cx="4117320" cy="668520"/>
            </a:xfrm>
          </p:grpSpPr>
          <p:sp>
            <p:nvSpPr>
              <p:cNvPr id="125" name="TextBox 56"/>
              <p:cNvSpPr/>
              <p:nvPr/>
            </p:nvSpPr>
            <p:spPr>
              <a:xfrm>
                <a:off x="2165040" y="4846320"/>
                <a:ext cx="3534840" cy="1832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6" name="TextBox 57"/>
              <p:cNvSpPr/>
              <p:nvPr/>
            </p:nvSpPr>
            <p:spPr>
              <a:xfrm>
                <a:off x="1650240" y="4422240"/>
                <a:ext cx="301860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        </a:t>
                </a: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Multi-Instance Redundancy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27" name="Rectangle 89"/>
              <p:cNvSpPr/>
              <p:nvPr/>
            </p:nvSpPr>
            <p:spPr>
              <a:xfrm>
                <a:off x="1582560" y="436104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1"/>
                    </a:solidFill>
                    <a:latin typeface="Montserrat SemiBold"/>
                  </a:rPr>
                  <a:t>03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28" name="Group 98"/>
            <p:cNvGrpSpPr/>
            <p:nvPr/>
          </p:nvGrpSpPr>
          <p:grpSpPr>
            <a:xfrm>
              <a:off x="1582560" y="5281920"/>
              <a:ext cx="3583800" cy="679320"/>
              <a:chOff x="1582560" y="5281920"/>
              <a:chExt cx="3583800" cy="679320"/>
            </a:xfrm>
          </p:grpSpPr>
          <p:sp>
            <p:nvSpPr>
              <p:cNvPr id="129" name="TextBox 59"/>
              <p:cNvSpPr/>
              <p:nvPr/>
            </p:nvSpPr>
            <p:spPr>
              <a:xfrm>
                <a:off x="2165040" y="5596560"/>
                <a:ext cx="3001320" cy="3646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endParaRPr b="0" lang="en-US" sz="18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0" name="TextBox 60"/>
              <p:cNvSpPr/>
              <p:nvPr/>
            </p:nvSpPr>
            <p:spPr>
              <a:xfrm>
                <a:off x="1640880" y="5343120"/>
                <a:ext cx="323784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2"/>
                    </a:solidFill>
                    <a:latin typeface="Montserrat Medium"/>
                  </a:rPr>
                  <a:t>       </a:t>
                </a:r>
                <a:r>
                  <a:rPr b="0" lang="en-US" sz="1600" spc="-1" strike="noStrike">
                    <a:solidFill>
                      <a:schemeClr val="dk2"/>
                    </a:solidFill>
                    <a:latin typeface="Montserrat Medium"/>
                  </a:rPr>
                  <a:t>Custom Domain Management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1" name="Rectangle 90"/>
              <p:cNvSpPr/>
              <p:nvPr/>
            </p:nvSpPr>
            <p:spPr>
              <a:xfrm>
                <a:off x="1582560" y="528192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1"/>
                    </a:solidFill>
                    <a:latin typeface="Montserrat SemiBold"/>
                  </a:rPr>
                  <a:t>04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2" name="Group 99"/>
            <p:cNvGrpSpPr/>
            <p:nvPr/>
          </p:nvGrpSpPr>
          <p:grpSpPr>
            <a:xfrm>
              <a:off x="7079400" y="2549160"/>
              <a:ext cx="2895480" cy="620640"/>
              <a:chOff x="7079400" y="2549160"/>
              <a:chExt cx="2895480" cy="620640"/>
            </a:xfrm>
          </p:grpSpPr>
          <p:sp>
            <p:nvSpPr>
              <p:cNvPr id="133" name="TextBox 62"/>
              <p:cNvSpPr/>
              <p:nvPr/>
            </p:nvSpPr>
            <p:spPr>
              <a:xfrm>
                <a:off x="7832520" y="2804760"/>
                <a:ext cx="1841760" cy="365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200" spc="-1" strike="noStrike">
                    <a:solidFill>
                      <a:schemeClr val="dk2">
                        <a:alpha val="80000"/>
                      </a:schemeClr>
                    </a:solidFill>
                    <a:latin typeface="Montserrat Medium"/>
                  </a:rPr>
                  <a:t>Facebook, Instagram, LinkedIn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4" name="TextBox 63"/>
              <p:cNvSpPr/>
              <p:nvPr/>
            </p:nvSpPr>
            <p:spPr>
              <a:xfrm>
                <a:off x="7079400" y="2610360"/>
                <a:ext cx="289548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           </a:t>
                </a: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Social Media Integration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5" name="Rectangle 91"/>
              <p:cNvSpPr/>
              <p:nvPr/>
            </p:nvSpPr>
            <p:spPr>
              <a:xfrm>
                <a:off x="7178040" y="254916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2"/>
                    </a:solidFill>
                    <a:latin typeface="Montserrat SemiBold"/>
                  </a:rPr>
                  <a:t>05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6" name="Group 100"/>
            <p:cNvGrpSpPr/>
            <p:nvPr/>
          </p:nvGrpSpPr>
          <p:grpSpPr>
            <a:xfrm>
              <a:off x="7178040" y="3438720"/>
              <a:ext cx="2796480" cy="653400"/>
              <a:chOff x="7178040" y="3438720"/>
              <a:chExt cx="2796480" cy="653400"/>
            </a:xfrm>
          </p:grpSpPr>
          <p:sp>
            <p:nvSpPr>
              <p:cNvPr id="137" name="TextBox 65"/>
              <p:cNvSpPr/>
              <p:nvPr/>
            </p:nvSpPr>
            <p:spPr>
              <a:xfrm>
                <a:off x="7832520" y="3727080"/>
                <a:ext cx="1841760" cy="365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200" spc="-1" strike="noStrike">
                    <a:solidFill>
                      <a:schemeClr val="dk2">
                        <a:alpha val="80000"/>
                      </a:schemeClr>
                    </a:solidFill>
                    <a:latin typeface="Montserrat Medium"/>
                  </a:rPr>
                  <a:t>Create and manage from one location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8" name="TextBox 66"/>
              <p:cNvSpPr/>
              <p:nvPr/>
            </p:nvSpPr>
            <p:spPr>
              <a:xfrm>
                <a:off x="7525800" y="3499920"/>
                <a:ext cx="244872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  </a:t>
                </a: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Physical Mail Integration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39" name="Rectangle 92"/>
              <p:cNvSpPr/>
              <p:nvPr/>
            </p:nvSpPr>
            <p:spPr>
              <a:xfrm>
                <a:off x="7178040" y="343872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2"/>
                    </a:solidFill>
                    <a:latin typeface="Montserrat SemiBold"/>
                  </a:rPr>
                  <a:t>06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0" name="Group 101"/>
            <p:cNvGrpSpPr/>
            <p:nvPr/>
          </p:nvGrpSpPr>
          <p:grpSpPr>
            <a:xfrm>
              <a:off x="7178040" y="4361040"/>
              <a:ext cx="2606760" cy="560880"/>
              <a:chOff x="7178040" y="4361040"/>
              <a:chExt cx="2606760" cy="560880"/>
            </a:xfrm>
          </p:grpSpPr>
          <p:sp>
            <p:nvSpPr>
              <p:cNvPr id="141" name="TextBox 68"/>
              <p:cNvSpPr/>
              <p:nvPr/>
            </p:nvSpPr>
            <p:spPr>
              <a:xfrm>
                <a:off x="7832520" y="4738680"/>
                <a:ext cx="1952280" cy="1832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200" spc="-1" strike="noStrike">
                    <a:solidFill>
                      <a:schemeClr val="dk2">
                        <a:alpha val="80000"/>
                      </a:schemeClr>
                    </a:solidFill>
                    <a:latin typeface="Montserrat Medium"/>
                  </a:rPr>
                  <a:t>- 4 weeks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2" name="TextBox 69"/>
              <p:cNvSpPr/>
              <p:nvPr/>
            </p:nvSpPr>
            <p:spPr>
              <a:xfrm>
                <a:off x="8740800" y="4422240"/>
                <a:ext cx="81288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Timeline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3" name="Rectangle 93"/>
              <p:cNvSpPr/>
              <p:nvPr/>
            </p:nvSpPr>
            <p:spPr>
              <a:xfrm>
                <a:off x="7178040" y="436104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2"/>
                    </a:solidFill>
                    <a:latin typeface="Montserrat SemiBold"/>
                  </a:rPr>
                  <a:t>07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44" name="Group 102"/>
            <p:cNvGrpSpPr/>
            <p:nvPr/>
          </p:nvGrpSpPr>
          <p:grpSpPr>
            <a:xfrm>
              <a:off x="7178040" y="5281920"/>
              <a:ext cx="3430800" cy="787320"/>
              <a:chOff x="7178040" y="5281920"/>
              <a:chExt cx="3430800" cy="787320"/>
            </a:xfrm>
          </p:grpSpPr>
          <p:sp>
            <p:nvSpPr>
              <p:cNvPr id="145" name="TextBox 71"/>
              <p:cNvSpPr/>
              <p:nvPr/>
            </p:nvSpPr>
            <p:spPr>
              <a:xfrm>
                <a:off x="7832520" y="5704200"/>
                <a:ext cx="2776320" cy="365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200" spc="-1" strike="noStrike">
                    <a:solidFill>
                      <a:schemeClr val="dk2">
                        <a:alpha val="80000"/>
                      </a:schemeClr>
                    </a:solidFill>
                    <a:latin typeface="Montserrat Medium"/>
                  </a:rPr>
                  <a:t>$2,240 build + $228.33/mo maintenance</a:t>
                </a:r>
                <a:endParaRPr b="0" lang="en-US" sz="12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6" name="TextBox 72"/>
              <p:cNvSpPr/>
              <p:nvPr/>
            </p:nvSpPr>
            <p:spPr>
              <a:xfrm>
                <a:off x="7783560" y="5343120"/>
                <a:ext cx="2037240" cy="24408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0" rIns="0" tIns="0" bIns="0" anchor="ctr">
                <a:spAutoFit/>
              </a:bodyPr>
              <a:p>
                <a:pPr defTabSz="914400">
                  <a:lnSpc>
                    <a:spcPct val="100000"/>
                  </a:lnSpc>
                </a:pPr>
                <a:r>
                  <a:rPr b="0" lang="en-US" sz="1600" spc="-1" strike="noStrike">
                    <a:solidFill>
                      <a:schemeClr val="dk1"/>
                    </a:solidFill>
                    <a:latin typeface="Montserrat Medium"/>
                  </a:rPr>
                  <a:t>Investment summary</a:t>
                </a:r>
                <a:endParaRPr b="0" lang="en-US" sz="16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  <p:sp>
            <p:nvSpPr>
              <p:cNvPr id="147" name="Rectangle 94"/>
              <p:cNvSpPr/>
              <p:nvPr/>
            </p:nvSpPr>
            <p:spPr>
              <a:xfrm>
                <a:off x="7178040" y="5281920"/>
                <a:ext cx="502920" cy="3661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ctr">
                <a:spAutoFit/>
              </a:bodyPr>
              <a:p>
                <a:pPr algn="ctr" defTabSz="914400">
                  <a:lnSpc>
                    <a:spcPct val="100000"/>
                  </a:lnSpc>
                </a:pPr>
                <a:r>
                  <a:rPr b="1" lang="en-US" sz="2400" spc="-1" strike="noStrike">
                    <a:solidFill>
                      <a:schemeClr val="accent2"/>
                    </a:solidFill>
                    <a:latin typeface="Montserrat SemiBold"/>
                  </a:rPr>
                  <a:t>08</a:t>
                </a:r>
                <a:endParaRPr b="0" lang="en-US" sz="2400" spc="-1" strike="noStrike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</p:grpSp>
      <p:pic>
        <p:nvPicPr>
          <p:cNvPr id="148" name="Picture 112" descr="aiml-operations-logo.png"/>
          <p:cNvPicPr/>
          <p:nvPr/>
        </p:nvPicPr>
        <p:blipFill>
          <a:blip r:embed="rId1"/>
          <a:stretch/>
        </p:blipFill>
        <p:spPr>
          <a:xfrm>
            <a:off x="9286920" y="6419160"/>
            <a:ext cx="2538360" cy="29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Rectangle 3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rgbClr val="0b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2" name="Rectangle 4"/>
          <p:cNvSpPr/>
          <p:nvPr/>
        </p:nvSpPr>
        <p:spPr>
          <a:xfrm>
            <a:off x="0" y="2377440"/>
            <a:ext cx="12191400" cy="72360"/>
          </a:xfrm>
          <a:prstGeom prst="rect">
            <a:avLst/>
          </a:prstGeom>
          <a:solidFill>
            <a:srgbClr val="1d6f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28080" bIns="2808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3" name="TextBox 5"/>
          <p:cNvSpPr/>
          <p:nvPr/>
        </p:nvSpPr>
        <p:spPr>
          <a:xfrm>
            <a:off x="731520" y="2606040"/>
            <a:ext cx="105148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400" spc="-1" strike="noStrike">
                <a:solidFill>
                  <a:srgbClr val="ffffff"/>
                </a:solidFill>
                <a:latin typeface="Calibri"/>
              </a:rPr>
              <a:t>UX MOCKUPS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Box 6"/>
          <p:cNvSpPr/>
          <p:nvPr/>
        </p:nvSpPr>
        <p:spPr>
          <a:xfrm>
            <a:off x="731520" y="3566160"/>
            <a:ext cx="1051488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600" spc="-1" strike="noStrike">
                <a:solidFill>
                  <a:srgbClr val="93c5fd"/>
                </a:solidFill>
                <a:latin typeface="Calibri"/>
              </a:rPr>
              <a:t>Click-through mockups of the public site and realtor portal — what the build-out delivers. Screenshots from proposal/pages.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Box 7"/>
          <p:cNvSpPr/>
          <p:nvPr/>
        </p:nvSpPr>
        <p:spPr>
          <a:xfrm>
            <a:off x="2067840" y="6309360"/>
            <a:ext cx="98388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100" spc="-1" strike="noStrike">
                <a:solidFill>
                  <a:srgbClr val="6b7280"/>
                </a:solidFill>
                <a:latin typeface="Calibri"/>
              </a:rPr>
              <a:t>15 / 07 / 2026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6" name="Picture 8" descr="aiml-operations-logo.png"/>
          <p:cNvPicPr/>
          <p:nvPr/>
        </p:nvPicPr>
        <p:blipFill>
          <a:blip r:embed="rId1"/>
          <a:stretch/>
        </p:blipFill>
        <p:spPr>
          <a:xfrm>
            <a:off x="9128160" y="6419160"/>
            <a:ext cx="2697120" cy="310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59" name="Rectangle 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0" name="Rectangle 6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61" name="TextBox 8"/>
          <p:cNvSpPr/>
          <p:nvPr/>
        </p:nvSpPr>
        <p:spPr>
          <a:xfrm>
            <a:off x="3614760" y="73080"/>
            <a:ext cx="81648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OVERVIEW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TextBox 12"/>
          <p:cNvSpPr/>
          <p:nvPr/>
        </p:nvSpPr>
        <p:spPr>
          <a:xfrm>
            <a:off x="4078080" y="274320"/>
            <a:ext cx="17186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UX gallery hub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TextBox 13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4" name="Picture 3" descr="index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165" name="TextBox 14"/>
          <p:cNvSpPr/>
          <p:nvPr/>
        </p:nvSpPr>
        <p:spPr>
          <a:xfrm>
            <a:off x="1805040" y="6565320"/>
            <a:ext cx="260712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index.html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6" name="Picture 4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69" name="Rectangl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0" name="Rectangle 7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71" name="TextBox 1"/>
          <p:cNvSpPr/>
          <p:nvPr/>
        </p:nvSpPr>
        <p:spPr>
          <a:xfrm>
            <a:off x="3431880" y="73080"/>
            <a:ext cx="11822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TextBox 15"/>
          <p:cNvSpPr/>
          <p:nvPr/>
        </p:nvSpPr>
        <p:spPr>
          <a:xfrm>
            <a:off x="3971520" y="274320"/>
            <a:ext cx="19321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Marketing home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TextBox 16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4" name="Picture 1" descr="public-home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175" name="TextBox 17"/>
          <p:cNvSpPr/>
          <p:nvPr/>
        </p:nvSpPr>
        <p:spPr>
          <a:xfrm>
            <a:off x="1620720" y="6565320"/>
            <a:ext cx="297612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public-home.html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6" name="Picture 5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79" name="Rectangle 9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0" name="Rectangle 11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81" name="TextBox 18"/>
          <p:cNvSpPr/>
          <p:nvPr/>
        </p:nvSpPr>
        <p:spPr>
          <a:xfrm>
            <a:off x="3431880" y="73080"/>
            <a:ext cx="11822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TextBox 19"/>
          <p:cNvSpPr/>
          <p:nvPr/>
        </p:nvSpPr>
        <p:spPr>
          <a:xfrm>
            <a:off x="4520880" y="274320"/>
            <a:ext cx="833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About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3" name="TextBox 20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4" name="Picture 7" descr="public-about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185" name="TextBox 21"/>
          <p:cNvSpPr/>
          <p:nvPr/>
        </p:nvSpPr>
        <p:spPr>
          <a:xfrm>
            <a:off x="1617480" y="6565320"/>
            <a:ext cx="29822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public-about.html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6" name="Picture 9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89" name="Rectangle 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0" name="Rectangle 12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91" name="TextBox 22"/>
          <p:cNvSpPr/>
          <p:nvPr/>
        </p:nvSpPr>
        <p:spPr>
          <a:xfrm>
            <a:off x="3431880" y="73080"/>
            <a:ext cx="11822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TextBox 23"/>
          <p:cNvSpPr/>
          <p:nvPr/>
        </p:nvSpPr>
        <p:spPr>
          <a:xfrm>
            <a:off x="4157280" y="274320"/>
            <a:ext cx="15602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Contact form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TextBox 24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4" name="Picture 6" descr="public-contact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195" name="TextBox 25"/>
          <p:cNvSpPr/>
          <p:nvPr/>
        </p:nvSpPr>
        <p:spPr>
          <a:xfrm>
            <a:off x="1577880" y="6565320"/>
            <a:ext cx="30614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public-contact.html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6" name="Picture 12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199" name="Rectangle 13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00" name="Rectangle 15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01" name="TextBox 26"/>
          <p:cNvSpPr/>
          <p:nvPr/>
        </p:nvSpPr>
        <p:spPr>
          <a:xfrm>
            <a:off x="3431880" y="73080"/>
            <a:ext cx="11822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PHASE 2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TextBox 27"/>
          <p:cNvSpPr/>
          <p:nvPr/>
        </p:nvSpPr>
        <p:spPr>
          <a:xfrm>
            <a:off x="3684240" y="274320"/>
            <a:ext cx="25066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Opt-out / unsubscribe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TextBox 28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Picture 13" descr="public-unsubscribe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05" name="TextBox 29"/>
          <p:cNvSpPr/>
          <p:nvPr/>
        </p:nvSpPr>
        <p:spPr>
          <a:xfrm>
            <a:off x="1459080" y="6565320"/>
            <a:ext cx="32990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public-unsubscribe.html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6" name="Picture 14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09" name="Rectangle 1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0" name="Rectangle 17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11" name="TextBox 30"/>
          <p:cNvSpPr/>
          <p:nvPr/>
        </p:nvSpPr>
        <p:spPr>
          <a:xfrm>
            <a:off x="3444840" y="73080"/>
            <a:ext cx="11563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SYSTEM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TextBox 31"/>
          <p:cNvSpPr/>
          <p:nvPr/>
        </p:nvSpPr>
        <p:spPr>
          <a:xfrm>
            <a:off x="4104000" y="274320"/>
            <a:ext cx="16671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404 not found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TextBox 32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4" name="Picture 15" descr="public-404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15" name="TextBox 33"/>
          <p:cNvSpPr/>
          <p:nvPr/>
        </p:nvSpPr>
        <p:spPr>
          <a:xfrm>
            <a:off x="1673280" y="6565320"/>
            <a:ext cx="28710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public-404.html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6" name="Picture 16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19" name="Rectangle 1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0" name="Rectangle 19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21" name="TextBox 34"/>
          <p:cNvSpPr/>
          <p:nvPr/>
        </p:nvSpPr>
        <p:spPr>
          <a:xfrm>
            <a:off x="3444840" y="73080"/>
            <a:ext cx="11563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PUBLIC · SYSTEM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TextBox 35"/>
          <p:cNvSpPr/>
          <p:nvPr/>
        </p:nvSpPr>
        <p:spPr>
          <a:xfrm>
            <a:off x="3828960" y="274320"/>
            <a:ext cx="22172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Under construction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TextBox 36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4" name="Picture 17" descr="public-under-construction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25" name="TextBox 37"/>
          <p:cNvSpPr/>
          <p:nvPr/>
        </p:nvSpPr>
        <p:spPr>
          <a:xfrm>
            <a:off x="1276200" y="6565320"/>
            <a:ext cx="36648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public-under-construction.html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6" name="Picture 18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29" name="Rectangle 20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0" name="Rectangle 21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31" name="TextBox 38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TextBox 41"/>
          <p:cNvSpPr/>
          <p:nvPr/>
        </p:nvSpPr>
        <p:spPr>
          <a:xfrm>
            <a:off x="4242600" y="274320"/>
            <a:ext cx="13896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Portal login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TextBox 42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4" name="Picture 19" descr="portal-login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35" name="TextBox 43"/>
          <p:cNvSpPr/>
          <p:nvPr/>
        </p:nvSpPr>
        <p:spPr>
          <a:xfrm>
            <a:off x="1645200" y="6565320"/>
            <a:ext cx="292716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portal-login.html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6" name="Picture 20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39" name="Rectangle 2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0" name="Rectangle 23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41" name="TextBox 44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TextBox 45"/>
          <p:cNvSpPr/>
          <p:nvPr/>
        </p:nvSpPr>
        <p:spPr>
          <a:xfrm>
            <a:off x="4273920" y="274320"/>
            <a:ext cx="13269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Dashboard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TextBox 46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4" name="Picture 21" descr="portal-dashboard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45" name="TextBox 47"/>
          <p:cNvSpPr/>
          <p:nvPr/>
        </p:nvSpPr>
        <p:spPr>
          <a:xfrm>
            <a:off x="1497960" y="6565320"/>
            <a:ext cx="32216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portal-dashboard.html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6" name="Picture 22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49" name="Rectangle 24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0" name="Rectangle 25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51" name="TextBox 48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TextBox 51"/>
          <p:cNvSpPr/>
          <p:nvPr/>
        </p:nvSpPr>
        <p:spPr>
          <a:xfrm>
            <a:off x="4277880" y="274320"/>
            <a:ext cx="1319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Lead inbox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TextBox 52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4" name="Picture 23" descr="portal-leads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55" name="TextBox 55"/>
          <p:cNvSpPr/>
          <p:nvPr/>
        </p:nvSpPr>
        <p:spPr>
          <a:xfrm>
            <a:off x="1636560" y="6565320"/>
            <a:ext cx="294408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portal-leads.html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6" name="Picture 24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59" name="Rectangle 2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0" name="Rectangle 27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61" name="TextBox 58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TextBox 61"/>
          <p:cNvSpPr/>
          <p:nvPr/>
        </p:nvSpPr>
        <p:spPr>
          <a:xfrm>
            <a:off x="4269960" y="274320"/>
            <a:ext cx="13348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Lead detail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TextBox 64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4" name="Picture 25" descr="portal-lead-detail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65" name="TextBox 67"/>
          <p:cNvSpPr/>
          <p:nvPr/>
        </p:nvSpPr>
        <p:spPr>
          <a:xfrm>
            <a:off x="1497960" y="6565320"/>
            <a:ext cx="32216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portal-lead-detail.html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6" name="Picture 26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69" name="Rectangle 2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0" name="Rectangle 29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71" name="TextBox 70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1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TextBox 73"/>
          <p:cNvSpPr/>
          <p:nvPr/>
        </p:nvSpPr>
        <p:spPr>
          <a:xfrm>
            <a:off x="4096440" y="274320"/>
            <a:ext cx="1682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UTM analytics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TextBox 74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4" name="Picture 27" descr="portal-analytics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75" name="TextBox 75"/>
          <p:cNvSpPr/>
          <p:nvPr/>
        </p:nvSpPr>
        <p:spPr>
          <a:xfrm>
            <a:off x="1546560" y="6565320"/>
            <a:ext cx="312408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portal-analytics.html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6" name="Picture 28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80" name="Rectangle 31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81" name="TextBox 76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2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TextBox 77"/>
          <p:cNvSpPr/>
          <p:nvPr/>
        </p:nvSpPr>
        <p:spPr>
          <a:xfrm>
            <a:off x="4266360" y="274320"/>
            <a:ext cx="13424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Mailing list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TextBox 78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4" name="Picture 29" descr="portal-contacts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85" name="TextBox 79"/>
          <p:cNvSpPr/>
          <p:nvPr/>
        </p:nvSpPr>
        <p:spPr>
          <a:xfrm>
            <a:off x="1555200" y="6565320"/>
            <a:ext cx="310716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portal-contacts.html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6" name="Picture 30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89" name="Rectangle 3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0" name="Rectangle 33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91" name="TextBox 80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2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TextBox 81"/>
          <p:cNvSpPr/>
          <p:nvPr/>
        </p:nvSpPr>
        <p:spPr>
          <a:xfrm>
            <a:off x="4013280" y="274320"/>
            <a:ext cx="18482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Import contacts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TextBox 82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4" name="Picture 31" descr="portal-contacts-import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295" name="TextBox 83"/>
          <p:cNvSpPr/>
          <p:nvPr/>
        </p:nvSpPr>
        <p:spPr>
          <a:xfrm>
            <a:off x="1360800" y="6565320"/>
            <a:ext cx="349596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portal-contacts-import.html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Picture 32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299" name="Rectangle 34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0" name="Rectangle 35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01" name="TextBox 84"/>
          <p:cNvSpPr/>
          <p:nvPr/>
        </p:nvSpPr>
        <p:spPr>
          <a:xfrm>
            <a:off x="3344400" y="73080"/>
            <a:ext cx="135756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2–3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TextBox 85"/>
          <p:cNvSpPr/>
          <p:nvPr/>
        </p:nvSpPr>
        <p:spPr>
          <a:xfrm>
            <a:off x="3772440" y="274320"/>
            <a:ext cx="2329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Campaign composer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TextBox 86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4" name="Picture 33" descr="portal-campaign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305" name="TextBox 87"/>
          <p:cNvSpPr/>
          <p:nvPr/>
        </p:nvSpPr>
        <p:spPr>
          <a:xfrm>
            <a:off x="1522440" y="6565320"/>
            <a:ext cx="317268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portal-campaign.html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6" name="Picture 34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09" name="Rectangle 36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0" name="Rectangle 37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11" name="TextBox 88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2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TextBox 89"/>
          <p:cNvSpPr/>
          <p:nvPr/>
        </p:nvSpPr>
        <p:spPr>
          <a:xfrm>
            <a:off x="3872520" y="274320"/>
            <a:ext cx="21301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Email engagement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TextBox 90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4" name="Picture 35" descr="portal-campaign-report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315" name="TextBox 91"/>
          <p:cNvSpPr/>
          <p:nvPr/>
        </p:nvSpPr>
        <p:spPr>
          <a:xfrm>
            <a:off x="1341000" y="6565320"/>
            <a:ext cx="353556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portal-campaign-report.html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6" name="Picture 36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19" name="Rectangle 38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20" name="Rectangle 39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21" name="TextBox 92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3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TextBox 93"/>
          <p:cNvSpPr/>
          <p:nvPr/>
        </p:nvSpPr>
        <p:spPr>
          <a:xfrm>
            <a:off x="3913560" y="274320"/>
            <a:ext cx="204804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Postcard designer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TextBox 94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4" name="Picture 38" descr="portal-postcard-designer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325" name="TextBox 95"/>
          <p:cNvSpPr/>
          <p:nvPr/>
        </p:nvSpPr>
        <p:spPr>
          <a:xfrm>
            <a:off x="1315080" y="6565320"/>
            <a:ext cx="358740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portal-postcard-designer.html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6" name="Picture 39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29" name="Rectangle 40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30" name="Rectangle 41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31" name="TextBox 96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4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TextBox 97"/>
          <p:cNvSpPr/>
          <p:nvPr/>
        </p:nvSpPr>
        <p:spPr>
          <a:xfrm>
            <a:off x="3871440" y="274320"/>
            <a:ext cx="2131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Social live preview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TextBox 98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4" name="Picture 40" descr="portal-social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335" name="TextBox 99"/>
          <p:cNvSpPr/>
          <p:nvPr/>
        </p:nvSpPr>
        <p:spPr>
          <a:xfrm>
            <a:off x="1626840" y="6565320"/>
            <a:ext cx="296388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portal-social.html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36" name="Picture 41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760" cy="33912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480" cy="33912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400" spc="-1" strike="noStrike">
              <a:solidFill>
                <a:schemeClr val="dk1">
                  <a:lumMod val="90000"/>
                  <a:lumOff val="10000"/>
                </a:schemeClr>
              </a:solidFill>
              <a:latin typeface="Montserrat Medium"/>
            </a:endParaRPr>
          </a:p>
        </p:txBody>
      </p:sp>
      <p:sp>
        <p:nvSpPr>
          <p:cNvPr id="339" name="Rectangle 43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4f7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40" name="Rectangle 44"/>
          <p:cNvSpPr/>
          <p:nvPr/>
        </p:nvSpPr>
        <p:spPr>
          <a:xfrm>
            <a:off x="0" y="0"/>
            <a:ext cx="12191760" cy="658080"/>
          </a:xfrm>
          <a:prstGeom prst="rect">
            <a:avLst/>
          </a:prstGeom>
          <a:solidFill>
            <a:srgbClr val="0808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341" name="TextBox 100"/>
          <p:cNvSpPr/>
          <p:nvPr/>
        </p:nvSpPr>
        <p:spPr>
          <a:xfrm>
            <a:off x="3415320" y="73080"/>
            <a:ext cx="121572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PORTAL · PHASE 4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TextBox 101"/>
          <p:cNvSpPr/>
          <p:nvPr/>
        </p:nvSpPr>
        <p:spPr>
          <a:xfrm>
            <a:off x="4043880" y="274320"/>
            <a:ext cx="1787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2000" spc="-1" strike="noStrike">
                <a:solidFill>
                  <a:srgbClr val="ffffff"/>
                </a:solidFill>
                <a:latin typeface="Calibri"/>
              </a:rPr>
              <a:t>Social accounts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TextBox 102"/>
          <p:cNvSpPr/>
          <p:nvPr/>
        </p:nvSpPr>
        <p:spPr>
          <a:xfrm>
            <a:off x="10184040" y="201240"/>
            <a:ext cx="845640" cy="25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rgbClr val="7dd3da"/>
                </a:solidFill>
                <a:latin typeface="Calibri"/>
              </a:rPr>
              <a:t>UX mockup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44" name="Picture 42" descr="portal-social-accounts.png"/>
          <p:cNvPicPr/>
          <p:nvPr/>
        </p:nvPicPr>
        <p:blipFill>
          <a:blip r:embed="rId1"/>
          <a:stretch/>
        </p:blipFill>
        <p:spPr>
          <a:xfrm>
            <a:off x="1538640" y="777240"/>
            <a:ext cx="9114480" cy="5696280"/>
          </a:xfrm>
          <a:prstGeom prst="rect">
            <a:avLst/>
          </a:prstGeom>
          <a:ln w="0">
            <a:noFill/>
          </a:ln>
        </p:spPr>
      </p:pic>
      <p:sp>
        <p:nvSpPr>
          <p:cNvPr id="345" name="TextBox 103"/>
          <p:cNvSpPr/>
          <p:nvPr/>
        </p:nvSpPr>
        <p:spPr>
          <a:xfrm>
            <a:off x="1379160" y="6565320"/>
            <a:ext cx="3459240" cy="24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000" spc="-1" strike="noStrike">
                <a:solidFill>
                  <a:srgbClr val="6b7280"/>
                </a:solidFill>
                <a:latin typeface="Calibri"/>
              </a:rPr>
              <a:t>MKDRealtor.com  ·  portal-social-accounts.html  ·  15 / 07 / 2026</a:t>
            </a:r>
            <a:endParaRPr b="0" lang="en-US" sz="1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46" name="Picture 43" descr="aiml-operations-logo.png"/>
          <p:cNvPicPr/>
          <p:nvPr/>
        </p:nvPicPr>
        <p:blipFill>
          <a:blip r:embed="rId2"/>
          <a:stretch/>
        </p:blipFill>
        <p:spPr>
          <a:xfrm>
            <a:off x="9604440" y="6419160"/>
            <a:ext cx="2221560" cy="25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chemeClr val="dk1">
                    <a:lumMod val="90000"/>
                    <a:lumOff val="10000"/>
                  </a:schemeClr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Rectangle 10"/>
          <p:cNvSpPr/>
          <p:nvPr/>
        </p:nvSpPr>
        <p:spPr>
          <a:xfrm>
            <a:off x="5504760" y="1835280"/>
            <a:ext cx="1181520" cy="4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20" bIns="-252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EG" sz="1800" spc="-1" strike="noStrike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350" name="TextBox 11"/>
          <p:cNvSpPr/>
          <p:nvPr/>
        </p:nvSpPr>
        <p:spPr>
          <a:xfrm>
            <a:off x="4182840" y="649800"/>
            <a:ext cx="382536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chemeClr val="accent1"/>
                </a:solidFill>
                <a:latin typeface="Montserrat"/>
              </a:rPr>
              <a:t>Cost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351" name="Table 24"/>
          <p:cNvGraphicFramePr/>
          <p:nvPr/>
        </p:nvGraphicFramePr>
        <p:xfrm>
          <a:off x="587520" y="2565720"/>
          <a:ext cx="8261640" cy="3710520"/>
        </p:xfrm>
        <a:graphic>
          <a:graphicData uri="http://schemas.openxmlformats.org/drawingml/2006/table">
            <a:tbl>
              <a:tblPr/>
              <a:tblGrid>
                <a:gridCol w="2754000"/>
                <a:gridCol w="2754000"/>
                <a:gridCol w="2754000"/>
              </a:tblGrid>
              <a:tr h="383760">
                <a:tc>
                  <a:txBody>
                    <a:bodyPr lIns="10800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Montserrat SemiBold"/>
                          <a:ea typeface="Open Sans"/>
                        </a:rPr>
                        <a:t>Build-out line items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45b6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EG" sz="1400" spc="-1" strike="noStrike">
                          <a:solidFill>
                            <a:srgbClr val="ffffff"/>
                          </a:solidFill>
                          <a:latin typeface="Montserrat SemiBold"/>
                          <a:ea typeface="Open Sans"/>
                        </a:rPr>
                        <a:t>Build Out Cost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45b6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en-US" sz="1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Monthly Cost</a:t>
                      </a:r>
                      <a:endParaRPr b="0" lang="en-US" sz="18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45b6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Website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$1,000.00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Hosting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$200.00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Domain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$40.00*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$3.33^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Logo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$150.00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Email + SMS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$50.00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$5.00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Physical Mail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$500.00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See Table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7e8f2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Consolidated Social Media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$500.00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$20.00</a:t>
                      </a: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cccfe5"/>
                    </a:solidFill>
                  </a:tcPr>
                </a:tc>
              </a:tr>
              <a:tr h="383760">
                <a:tc>
                  <a:txBody>
                    <a:bodyPr lIns="10800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pc="-1" strike="noStrike">
                          <a:solidFill>
                            <a:srgbClr val="ffffff"/>
                          </a:solidFill>
                          <a:latin typeface="Montserrat SemiBold"/>
                          <a:ea typeface="Open Sans SemiBold"/>
                        </a:rPr>
                        <a:t>Total build-out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08000" marR="91440">
                    <a:lnL w="12240">
                      <a:solidFill>
                        <a:srgbClr val="d0e2f9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d0e2f9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EG" sz="1400" spc="-1" strike="noStrike">
                          <a:solidFill>
                            <a:srgbClr val="ffffff"/>
                          </a:solidFill>
                          <a:latin typeface="Montserrat SemiBold"/>
                          <a:ea typeface="Open Sans SemiBold"/>
                        </a:rPr>
                        <a:t>$2,240</a:t>
                      </a:r>
                      <a:endParaRPr b="0" lang="en-US" sz="14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d0e2f9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 lIns="144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n-US" sz="1800" spc="-1" strike="noStrike">
                          <a:solidFill>
                            <a:srgbClr val="ffffff"/>
                          </a:solidFill>
                          <a:latin typeface="Arial"/>
                        </a:rPr>
                        <a:t>$228.33</a:t>
                      </a:r>
                      <a:endParaRPr b="0" lang="en-US" sz="1800" spc="-1" strike="noStrike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anchor="ctr" marL="14400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d0e2f9"/>
                      </a:solidFill>
                      <a:prstDash val="soli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52" name="Picture 37" descr="aiml-operations-logo.png"/>
          <p:cNvPicPr/>
          <p:nvPr/>
        </p:nvPicPr>
        <p:blipFill>
          <a:blip r:embed="rId1"/>
          <a:stretch/>
        </p:blipFill>
        <p:spPr>
          <a:xfrm>
            <a:off x="9286920" y="6419160"/>
            <a:ext cx="2538360" cy="291960"/>
          </a:xfrm>
          <a:prstGeom prst="rect">
            <a:avLst/>
          </a:prstGeom>
          <a:ln w="0">
            <a:noFill/>
          </a:ln>
        </p:spPr>
      </p:pic>
      <p:sp>
        <p:nvSpPr>
          <p:cNvPr id="353" name=""/>
          <p:cNvSpPr/>
          <p:nvPr/>
        </p:nvSpPr>
        <p:spPr>
          <a:xfrm>
            <a:off x="8915400" y="2598120"/>
            <a:ext cx="3476880" cy="48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*Assumed Domain Cost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^ Renewal amount divided by 12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chemeClr val="dk1">
                    <a:lumMod val="90000"/>
                    <a:lumOff val="10000"/>
                  </a:schemeClr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Rectangle 2"/>
          <p:cNvSpPr/>
          <p:nvPr/>
        </p:nvSpPr>
        <p:spPr>
          <a:xfrm>
            <a:off x="5504760" y="1835280"/>
            <a:ext cx="1181520" cy="41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20" bIns="-2520" anchor="ctr">
            <a:noAutofit/>
          </a:bodyPr>
          <a:p>
            <a:pPr>
              <a:lnSpc>
                <a:spcPct val="100000"/>
              </a:lnSpc>
            </a:pPr>
            <a:endParaRPr b="0" lang="en-EG" sz="1800" spc="-1" strike="noStrike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357" name="TextBox 2"/>
          <p:cNvSpPr/>
          <p:nvPr/>
        </p:nvSpPr>
        <p:spPr>
          <a:xfrm>
            <a:off x="4182840" y="649800"/>
            <a:ext cx="3825360" cy="97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chemeClr val="accent1"/>
                </a:solidFill>
                <a:latin typeface="Montserrat"/>
              </a:rPr>
              <a:t>Physical Mailer Cost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8" name="Picture 2" descr="aiml-operations-logo.png"/>
          <p:cNvPicPr/>
          <p:nvPr/>
        </p:nvPicPr>
        <p:blipFill>
          <a:blip r:embed="rId1"/>
          <a:stretch/>
        </p:blipFill>
        <p:spPr>
          <a:xfrm>
            <a:off x="9286920" y="6419160"/>
            <a:ext cx="2538360" cy="291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" descr=""/>
          <p:cNvPicPr/>
          <p:nvPr/>
        </p:nvPicPr>
        <p:blipFill>
          <a:blip r:embed="rId1"/>
          <a:stretch/>
        </p:blipFill>
        <p:spPr>
          <a:xfrm>
            <a:off x="0" y="0"/>
            <a:ext cx="12192120" cy="6857640"/>
          </a:xfrm>
          <a:prstGeom prst="rect">
            <a:avLst/>
          </a:prstGeom>
          <a:ln w="0">
            <a:noFill/>
          </a:ln>
        </p:spPr>
      </p:pic>
      <p:sp>
        <p:nvSpPr>
          <p:cNvPr id="360" name="PlaceHolder 1"/>
          <p:cNvSpPr>
            <a:spLocks noGrp="1"/>
          </p:cNvSpPr>
          <p:nvPr>
            <p:ph/>
          </p:nvPr>
        </p:nvSpPr>
        <p:spPr>
          <a:xfrm>
            <a:off x="943200" y="6220440"/>
            <a:ext cx="2696400" cy="338760"/>
          </a:xfrm>
          <a:prstGeom prst="rect">
            <a:avLst/>
          </a:prstGeom>
          <a:noFill/>
          <a:ln w="0">
            <a:noFill/>
          </a:ln>
        </p:spPr>
        <p:txBody>
          <a:bodyPr lIns="72000" rIns="0" tIns="72000" bIns="7200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EG" sz="1400" spc="-1" strike="noStrike">
                <a:solidFill>
                  <a:srgbClr val="ffffff"/>
                </a:solidFill>
                <a:latin typeface="Montserrat Medium"/>
              </a:rPr>
              <a:t>15 / 07 / 2026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/>
          </p:nvPr>
        </p:nvSpPr>
        <p:spPr>
          <a:xfrm>
            <a:off x="10006560" y="6220440"/>
            <a:ext cx="1266120" cy="338760"/>
          </a:xfrm>
          <a:prstGeom prst="rect">
            <a:avLst/>
          </a:prstGeom>
          <a:noFill/>
          <a:ln w="0">
            <a:noFill/>
          </a:ln>
        </p:spPr>
        <p:txBody>
          <a:bodyPr lIns="0" rIns="72000" tIns="72000" bIns="72000" anchor="ctr">
            <a:noAutofit/>
          </a:bodyPr>
          <a:p>
            <a:pPr indent="0">
              <a:spcBef>
                <a:spcPts val="1417"/>
              </a:spcBef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2" name="TextBox 3"/>
          <p:cNvSpPr/>
          <p:nvPr/>
        </p:nvSpPr>
        <p:spPr>
          <a:xfrm>
            <a:off x="563400" y="1205640"/>
            <a:ext cx="344844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50000"/>
              </a:lnSpc>
            </a:pPr>
            <a:r>
              <a:rPr b="0" lang="en-US" sz="1200" spc="-1" strike="noStrike" u="sng">
                <a:solidFill>
                  <a:srgbClr val="0045b6"/>
                </a:solidFill>
                <a:uFillTx/>
                <a:latin typeface="Montserrat Medium"/>
                <a:ea typeface="Open Sans"/>
                <a:hlinkClick r:id="rId2"/>
              </a:rPr>
              <a:t>ryan@aimloperations.com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50000"/>
              </a:lnSpc>
            </a:pPr>
            <a:r>
              <a:rPr b="0" lang="en-US" sz="1200" spc="-1" strike="noStrike">
                <a:solidFill>
                  <a:srgbClr val="ffffff"/>
                </a:solidFill>
                <a:latin typeface="Montserrat Medium"/>
                <a:ea typeface="Open Sans"/>
              </a:rPr>
              <a:t>(330) 402-2675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Rectangle 4"/>
          <p:cNvSpPr/>
          <p:nvPr/>
        </p:nvSpPr>
        <p:spPr>
          <a:xfrm>
            <a:off x="563400" y="1877760"/>
            <a:ext cx="1181520" cy="41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-2520" bIns="-2520" anchor="ctr">
            <a:noAutofit/>
          </a:bodyPr>
          <a:p>
            <a:pPr defTabSz="914400">
              <a:lnSpc>
                <a:spcPct val="100000"/>
              </a:lnSpc>
            </a:pPr>
            <a:endParaRPr b="0" lang="en-EG" sz="1800" spc="-1" strike="noStrike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364" name="TextBox 5"/>
          <p:cNvSpPr/>
          <p:nvPr/>
        </p:nvSpPr>
        <p:spPr>
          <a:xfrm>
            <a:off x="563400" y="717480"/>
            <a:ext cx="344844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Montserrat"/>
              </a:rPr>
              <a:t>CONTACT </a:t>
            </a:r>
            <a:r>
              <a:rPr b="1" lang="en-US" sz="3200" spc="-1" strike="noStrike">
                <a:solidFill>
                  <a:srgbClr val="ffffff"/>
                </a:solidFill>
                <a:latin typeface="Montserrat SemiBold"/>
              </a:rPr>
              <a:t>US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TextBox 123"/>
          <p:cNvSpPr/>
          <p:nvPr/>
        </p:nvSpPr>
        <p:spPr>
          <a:xfrm>
            <a:off x="4800600" y="4343400"/>
            <a:ext cx="2915280" cy="48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914400">
              <a:lnSpc>
                <a:spcPct val="100000"/>
              </a:lnSpc>
            </a:pPr>
            <a:r>
              <a:rPr b="1" lang="en-US" sz="3200" spc="-1" strike="noStrike">
                <a:solidFill>
                  <a:srgbClr val="ffffff"/>
                </a:solidFill>
                <a:latin typeface="Montserrat"/>
              </a:rPr>
              <a:t>THANK YOU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Monica Site">
      <a:dk1>
        <a:srgbClr val="1a1f2c"/>
      </a:dk1>
      <a:lt1>
        <a:srgbClr val="ffffff"/>
      </a:lt1>
      <a:dk2>
        <a:srgbClr val="1a1f2c"/>
      </a:dk2>
      <a:lt2>
        <a:srgbClr val="ffffff"/>
      </a:lt2>
      <a:accent1>
        <a:srgbClr val="0045b6"/>
      </a:accent1>
      <a:accent2>
        <a:srgbClr val="1d6fd8"/>
      </a:accent2>
      <a:accent3>
        <a:srgbClr val="3b82f6"/>
      </a:accent3>
      <a:accent4>
        <a:srgbClr val="0b1f44"/>
      </a:accent4>
      <a:accent5>
        <a:srgbClr val="1a1f2c"/>
      </a:accent5>
      <a:accent6>
        <a:srgbClr val="0f172a"/>
      </a:accent6>
      <a:hlink>
        <a:srgbClr val="0045b6"/>
      </a:hlink>
      <a:folHlink>
        <a:srgbClr val="1d6fd8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25877</TotalTime>
  <Application>LibreOffice/24.2.7.2$Linux_X86_64 LibreOffice_project/420$Build-2</Application>
  <AppVersion>15.0000</AppVersion>
  <Words>3509</Words>
  <Paragraphs>580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2019-09-15T11:39:18Z</dcterms:created>
  <dc:creator>pozza magdy</dc:creator>
  <dc:description/>
  <dc:language>en-US</dc:language>
  <cp:lastModifiedBy/>
  <dcterms:modified xsi:type="dcterms:W3CDTF">2026-07-16T06:05:21Z</dcterms:modified>
  <cp:revision>428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41</vt:i4>
  </property>
</Properties>
</file>